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3"/>
  </p:notesMasterIdLst>
  <p:sldIdLst>
    <p:sldId id="305" r:id="rId2"/>
    <p:sldId id="329" r:id="rId3"/>
    <p:sldId id="260" r:id="rId4"/>
    <p:sldId id="264" r:id="rId5"/>
    <p:sldId id="265" r:id="rId6"/>
    <p:sldId id="266" r:id="rId7"/>
    <p:sldId id="330" r:id="rId8"/>
    <p:sldId id="328" r:id="rId9"/>
    <p:sldId id="267" r:id="rId10"/>
    <p:sldId id="322" r:id="rId11"/>
    <p:sldId id="323" r:id="rId12"/>
    <p:sldId id="325" r:id="rId13"/>
    <p:sldId id="268" r:id="rId14"/>
    <p:sldId id="326" r:id="rId15"/>
    <p:sldId id="327" r:id="rId16"/>
    <p:sldId id="303" r:id="rId17"/>
    <p:sldId id="269" r:id="rId18"/>
    <p:sldId id="334" r:id="rId19"/>
    <p:sldId id="335" r:id="rId20"/>
    <p:sldId id="270" r:id="rId21"/>
    <p:sldId id="273" r:id="rId22"/>
    <p:sldId id="332" r:id="rId23"/>
    <p:sldId id="275" r:id="rId24"/>
    <p:sldId id="277"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280" r:id="rId42"/>
    <p:sldId id="281" r:id="rId43"/>
    <p:sldId id="282" r:id="rId44"/>
    <p:sldId id="283" r:id="rId45"/>
    <p:sldId id="284" r:id="rId46"/>
    <p:sldId id="285" r:id="rId47"/>
    <p:sldId id="286" r:id="rId48"/>
    <p:sldId id="287" r:id="rId49"/>
    <p:sldId id="290" r:id="rId50"/>
    <p:sldId id="291" r:id="rId51"/>
    <p:sldId id="292" r:id="rId52"/>
    <p:sldId id="293" r:id="rId53"/>
    <p:sldId id="294" r:id="rId54"/>
    <p:sldId id="338" r:id="rId55"/>
    <p:sldId id="295" r:id="rId56"/>
    <p:sldId id="298" r:id="rId57"/>
    <p:sldId id="299" r:id="rId58"/>
    <p:sldId id="300" r:id="rId59"/>
    <p:sldId id="336" r:id="rId60"/>
    <p:sldId id="337" r:id="rId61"/>
    <p:sldId id="333" r:id="rId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4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4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4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4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48" charset="0"/>
        <a:ea typeface="+mn-ea"/>
        <a:cs typeface="+mn-cs"/>
      </a:defRPr>
    </a:lvl5pPr>
    <a:lvl6pPr marL="2286000" algn="l" defTabSz="914400" rtl="0" eaLnBrk="1" latinLnBrk="0" hangingPunct="1">
      <a:defRPr sz="2400" kern="1200">
        <a:solidFill>
          <a:schemeClr val="tx1"/>
        </a:solidFill>
        <a:latin typeface="Times" pitchFamily="48" charset="0"/>
        <a:ea typeface="+mn-ea"/>
        <a:cs typeface="+mn-cs"/>
      </a:defRPr>
    </a:lvl6pPr>
    <a:lvl7pPr marL="2743200" algn="l" defTabSz="914400" rtl="0" eaLnBrk="1" latinLnBrk="0" hangingPunct="1">
      <a:defRPr sz="2400" kern="1200">
        <a:solidFill>
          <a:schemeClr val="tx1"/>
        </a:solidFill>
        <a:latin typeface="Times" pitchFamily="48" charset="0"/>
        <a:ea typeface="+mn-ea"/>
        <a:cs typeface="+mn-cs"/>
      </a:defRPr>
    </a:lvl7pPr>
    <a:lvl8pPr marL="3200400" algn="l" defTabSz="914400" rtl="0" eaLnBrk="1" latinLnBrk="0" hangingPunct="1">
      <a:defRPr sz="2400" kern="1200">
        <a:solidFill>
          <a:schemeClr val="tx1"/>
        </a:solidFill>
        <a:latin typeface="Times" pitchFamily="48" charset="0"/>
        <a:ea typeface="+mn-ea"/>
        <a:cs typeface="+mn-cs"/>
      </a:defRPr>
    </a:lvl8pPr>
    <a:lvl9pPr marL="3657600" algn="l" defTabSz="914400" rtl="0" eaLnBrk="1" latinLnBrk="0" hangingPunct="1">
      <a:defRPr sz="2400" kern="1200">
        <a:solidFill>
          <a:schemeClr val="tx1"/>
        </a:solidFill>
        <a:latin typeface="Times" pitchFamily="4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7878"/>
    <a:srgbClr val="FFFFFF"/>
    <a:srgbClr val="043D7A"/>
    <a:srgbClr val="7098B0"/>
    <a:srgbClr val="A8D8C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85041" autoAdjust="0"/>
  </p:normalViewPr>
  <p:slideViewPr>
    <p:cSldViewPr>
      <p:cViewPr varScale="1">
        <p:scale>
          <a:sx n="43" d="100"/>
          <a:sy n="43" d="100"/>
        </p:scale>
        <p:origin x="-1075" y="18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05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45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05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05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05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EAECEBD-25D1-447F-BA6E-1538B030AE5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4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4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4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4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4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06A956E0-BFC3-4623-A507-C487535BD2A9}" type="slidenum">
              <a:rPr lang="en-US" smtClean="0"/>
              <a:pPr/>
              <a:t>1</a:t>
            </a:fld>
            <a:endParaRPr lang="en-US" smtClean="0"/>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76A505A-D8AC-4087-AA73-D5BA1CFD294B}" type="slidenum">
              <a:rPr lang="en-US" smtClean="0"/>
              <a:pPr/>
              <a:t>10</a:t>
            </a:fld>
            <a:endParaRPr lang="en-US" smtClean="0"/>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81A6802-2175-4894-A140-0460820807F9}" type="slidenum">
              <a:rPr lang="en-US" smtClean="0"/>
              <a:pPr/>
              <a:t>11</a:t>
            </a:fld>
            <a:endParaRPr lang="en-US" smtClean="0"/>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68CAABE-39E8-402A-B548-F02DB2354424}" type="slidenum">
              <a:rPr lang="en-US" smtClean="0"/>
              <a:pPr/>
              <a:t>12</a:t>
            </a:fld>
            <a:endParaRPr lang="en-US" smtClean="0"/>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6F7D6F2-E344-44F1-A0AA-5B384BE6486D}" type="slidenum">
              <a:rPr lang="en-US" smtClean="0"/>
              <a:pPr/>
              <a:t>13</a:t>
            </a:fld>
            <a:endParaRPr lang="en-US" smtClean="0"/>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smtClean="0">
                <a:latin typeface="Arial" charset="0"/>
              </a:rPr>
              <a:t>Figure 9.6 </a:t>
            </a:r>
            <a:r>
              <a:rPr lang="en-US" i="1" smtClean="0">
                <a:latin typeface="Arial" charset="0"/>
              </a:rPr>
              <a:t>Mimulus cardinalis</a:t>
            </a:r>
            <a:r>
              <a:rPr lang="en-US" smtClean="0">
                <a:latin typeface="Arial" charset="0"/>
              </a:rPr>
              <a:t>, </a:t>
            </a:r>
            <a:r>
              <a:rPr lang="en-US" i="1" smtClean="0">
                <a:latin typeface="Arial" charset="0"/>
              </a:rPr>
              <a:t>Mimulus lewisii</a:t>
            </a:r>
            <a:r>
              <a:rPr lang="en-US" smtClean="0">
                <a:latin typeface="Arial" charset="0"/>
              </a:rPr>
              <a:t>, and their F</a:t>
            </a:r>
            <a:r>
              <a:rPr lang="en-US" baseline="-25000" smtClean="0">
                <a:latin typeface="Arial" charset="0"/>
              </a:rPr>
              <a:t>1 </a:t>
            </a:r>
            <a:r>
              <a:rPr lang="en-US" smtClean="0">
                <a:latin typeface="Arial" charset="0"/>
              </a:rPr>
              <a:t>and F</a:t>
            </a:r>
            <a:r>
              <a:rPr lang="en-US" baseline="-25000" smtClean="0">
                <a:latin typeface="Arial" charset="0"/>
              </a:rPr>
              <a:t>2 </a:t>
            </a:r>
            <a:r>
              <a:rPr lang="en-US" smtClean="0">
                <a:latin typeface="Arial" charset="0"/>
              </a:rPr>
              <a:t>descendents</a:t>
            </a:r>
          </a:p>
          <a:p>
            <a:pPr eaLnBrk="1" hangingPunct="1"/>
            <a:r>
              <a:rPr lang="en-US" smtClean="0">
                <a:latin typeface="Arial" charset="0"/>
              </a:rPr>
              <a:t>Photo (a) shows </a:t>
            </a:r>
            <a:r>
              <a:rPr lang="en-US" i="1" smtClean="0">
                <a:latin typeface="Arial" charset="0"/>
              </a:rPr>
              <a:t>M. lewisii</a:t>
            </a:r>
            <a:r>
              <a:rPr lang="en-US" smtClean="0">
                <a:latin typeface="Arial" charset="0"/>
              </a:rPr>
              <a:t>, photo (b) shows an F</a:t>
            </a:r>
            <a:r>
              <a:rPr lang="en-US" baseline="-25000" smtClean="0">
                <a:latin typeface="Arial" charset="0"/>
              </a:rPr>
              <a:t>1</a:t>
            </a:r>
            <a:r>
              <a:rPr lang="en-US" smtClean="0">
                <a:latin typeface="Arial" charset="0"/>
              </a:rPr>
              <a:t> hybrid, and photo (c) shows </a:t>
            </a:r>
            <a:r>
              <a:rPr lang="en-US" i="1" smtClean="0">
                <a:latin typeface="Arial" charset="0"/>
              </a:rPr>
              <a:t>M. cardinalis</a:t>
            </a:r>
            <a:r>
              <a:rPr lang="en-US" smtClean="0">
                <a:latin typeface="Arial" charset="0"/>
              </a:rPr>
              <a:t>. The remaining photos (d-l) show F</a:t>
            </a:r>
            <a:r>
              <a:rPr lang="en-US" baseline="-25000" smtClean="0">
                <a:latin typeface="Arial" charset="0"/>
              </a:rPr>
              <a:t>2</a:t>
            </a:r>
            <a:r>
              <a:rPr lang="en-US" smtClean="0">
                <a:latin typeface="Arial" charset="0"/>
              </a:rPr>
              <a:t> hybrids produced by crosses between F</a:t>
            </a:r>
            <a:r>
              <a:rPr lang="en-US" baseline="-25000" smtClean="0">
                <a:latin typeface="Arial" charset="0"/>
              </a:rPr>
              <a:t>1</a:t>
            </a:r>
            <a:r>
              <a:rPr lang="en-US" smtClean="0">
                <a:latin typeface="Arial" charset="0"/>
              </a:rPr>
              <a:t>s. The F</a:t>
            </a:r>
            <a:r>
              <a:rPr lang="en-US" baseline="-25000" smtClean="0">
                <a:latin typeface="Arial" charset="0"/>
              </a:rPr>
              <a:t>2</a:t>
            </a:r>
            <a:r>
              <a:rPr lang="en-US" smtClean="0">
                <a:latin typeface="Arial" charset="0"/>
              </a:rPr>
              <a:t>s show wide variation in their floral characters. Reprinted from Schemske and Bradshaw (1999).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A18367C-7643-4F42-AF5A-94DE5E7A08E5}" type="slidenum">
              <a:rPr lang="en-US" smtClean="0"/>
              <a:pPr/>
              <a:t>14</a:t>
            </a:fld>
            <a:endParaRPr lang="en-US" smtClean="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4735A67-D32C-484F-BCD8-C6A2934FEE58}" type="slidenum">
              <a:rPr lang="en-US" smtClean="0"/>
              <a:pPr/>
              <a:t>15</a:t>
            </a:fld>
            <a:endParaRPr lang="en-US" smtClean="0"/>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DB57A414-81DD-4D49-A23B-F3B1A1FF72FD}" type="slidenum">
              <a:rPr lang="en-US" smtClean="0"/>
              <a:pPr/>
              <a:t>16</a:t>
            </a:fld>
            <a:endParaRPr lang="en-US" smtClean="0"/>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smtClean="0">
                <a:latin typeface="Arial" charset="0"/>
              </a:rPr>
              <a:t>Table 9.1 Flowers of </a:t>
            </a:r>
            <a:r>
              <a:rPr lang="en-US" i="1" smtClean="0">
                <a:latin typeface="Arial" charset="0"/>
              </a:rPr>
              <a:t>Mimulus cardinalis</a:t>
            </a:r>
            <a:r>
              <a:rPr lang="en-US" smtClean="0">
                <a:latin typeface="Arial" charset="0"/>
              </a:rPr>
              <a:t> versus </a:t>
            </a:r>
            <a:r>
              <a:rPr lang="en-US" i="1" smtClean="0">
                <a:latin typeface="Arial" charset="0"/>
              </a:rPr>
              <a:t>Mimulus lewisii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FAAD18A0-A301-4AD5-BCE2-32B356D2CE20}" type="slidenum">
              <a:rPr lang="en-US" smtClean="0"/>
              <a:pPr/>
              <a:t>17</a:t>
            </a:fld>
            <a:endParaRPr lang="en-US" smtClean="0"/>
          </a:p>
        </p:txBody>
      </p:sp>
      <p:sp>
        <p:nvSpPr>
          <p:cNvPr id="81923" name="Rectangle 2"/>
          <p:cNvSpPr>
            <a:spLocks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smtClean="0">
                <a:latin typeface="Arial" charset="0"/>
              </a:rPr>
              <a:t>Figure 9.7 The logic of QTL mapping</a:t>
            </a:r>
          </a:p>
          <a:p>
            <a:pPr eaLnBrk="1" hangingPunct="1"/>
            <a:r>
              <a:rPr lang="en-US" smtClean="0">
                <a:latin typeface="Arial" charset="0"/>
              </a:rPr>
              <a:t>In QTL mapping, researchers start with parents from different species, cross them to produce F</a:t>
            </a:r>
            <a:r>
              <a:rPr lang="en-US" baseline="-25000" smtClean="0">
                <a:latin typeface="Arial" charset="0"/>
              </a:rPr>
              <a:t>1</a:t>
            </a:r>
            <a:r>
              <a:rPr lang="en-US" smtClean="0">
                <a:latin typeface="Arial" charset="0"/>
              </a:rPr>
              <a:t> hybrids, then self or intercross the F</a:t>
            </a:r>
            <a:r>
              <a:rPr lang="en-US" baseline="-25000" smtClean="0">
                <a:latin typeface="Arial" charset="0"/>
              </a:rPr>
              <a:t>1</a:t>
            </a:r>
            <a:r>
              <a:rPr lang="en-US" smtClean="0">
                <a:latin typeface="Arial" charset="0"/>
              </a:rPr>
              <a:t> hybrids to produce a large population of F</a:t>
            </a:r>
            <a:r>
              <a:rPr lang="en-US" baseline="-25000" smtClean="0">
                <a:latin typeface="Arial" charset="0"/>
              </a:rPr>
              <a:t>2</a:t>
            </a:r>
            <a:r>
              <a:rPr lang="en-US" smtClean="0">
                <a:latin typeface="Arial" charset="0"/>
              </a:rPr>
              <a:t>s (see Figure 9.6). For each F</a:t>
            </a:r>
            <a:r>
              <a:rPr lang="en-US" baseline="-25000" smtClean="0">
                <a:latin typeface="Arial" charset="0"/>
              </a:rPr>
              <a:t>2</a:t>
            </a:r>
            <a:r>
              <a:rPr lang="en-US" smtClean="0">
                <a:latin typeface="Arial" charset="0"/>
              </a:rPr>
              <a:t> individual the researchers measure the phenotype for the quantitative trait of interest and the genotype at marker loci distributed across the genome. Finally, examining the entire F</a:t>
            </a:r>
            <a:r>
              <a:rPr lang="en-US" baseline="-25000" smtClean="0">
                <a:latin typeface="Arial" charset="0"/>
              </a:rPr>
              <a:t>2</a:t>
            </a:r>
            <a:r>
              <a:rPr lang="en-US" smtClean="0">
                <a:latin typeface="Arial" charset="0"/>
              </a:rPr>
              <a:t> population, researchers compare individuals with different genotypes at each marker locus. If phenotypes differ among individuals with different genotypes at a particular marker locus, as shown here on the left, then we can infer that the marker locus sits near a locus that contributes to the quantitative trait.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r>
              <a:rPr lang="en-US" smtClean="0"/>
              <a:t>MCQC gamete = (1-r)/2</a:t>
            </a:r>
          </a:p>
          <a:p>
            <a:r>
              <a:rPr lang="en-US" smtClean="0"/>
              <a:t>MLQL gamete = (1-r)/2</a:t>
            </a:r>
          </a:p>
          <a:p>
            <a:r>
              <a:rPr lang="en-US" smtClean="0"/>
              <a:t>MCQL gamete = r/2</a:t>
            </a:r>
          </a:p>
          <a:p>
            <a:r>
              <a:rPr lang="en-US" smtClean="0"/>
              <a:t>MLQL gamete = r/2</a:t>
            </a:r>
          </a:p>
          <a:p>
            <a:endParaRPr lang="en-US" smtClean="0"/>
          </a:p>
          <a:p>
            <a:r>
              <a:rPr lang="en-US" smtClean="0"/>
              <a:t>Vs unlinked</a:t>
            </a:r>
          </a:p>
        </p:txBody>
      </p:sp>
      <p:sp>
        <p:nvSpPr>
          <p:cNvPr id="82948" name="Slide Number Placeholder 3"/>
          <p:cNvSpPr>
            <a:spLocks noGrp="1"/>
          </p:cNvSpPr>
          <p:nvPr>
            <p:ph type="sldNum" sz="quarter" idx="5"/>
          </p:nvPr>
        </p:nvSpPr>
        <p:spPr>
          <a:noFill/>
        </p:spPr>
        <p:txBody>
          <a:bodyPr/>
          <a:lstStyle/>
          <a:p>
            <a:fld id="{7E87ECA7-B930-4F30-8A14-F4DE4EA10A58}"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smtClean="0"/>
          </a:p>
        </p:txBody>
      </p:sp>
      <p:sp>
        <p:nvSpPr>
          <p:cNvPr id="83972" name="Slide Number Placeholder 3"/>
          <p:cNvSpPr>
            <a:spLocks noGrp="1"/>
          </p:cNvSpPr>
          <p:nvPr>
            <p:ph type="sldNum" sz="quarter" idx="5"/>
          </p:nvPr>
        </p:nvSpPr>
        <p:spPr>
          <a:noFill/>
        </p:spPr>
        <p:txBody>
          <a:bodyPr/>
          <a:lstStyle/>
          <a:p>
            <a:fld id="{B1C77C22-02BE-44B2-8AD0-2B9601EF1909}"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FF4943B-C015-42B5-AFF5-759A2A111252}" type="slidenum">
              <a:rPr lang="en-US" smtClean="0"/>
              <a:pPr/>
              <a:t>2</a:t>
            </a:fld>
            <a:endParaRPr lang="en-US" smtClean="0"/>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3449988-3EF7-47F4-9129-98C88D0FF15D}" type="slidenum">
              <a:rPr lang="en-US" smtClean="0"/>
              <a:pPr/>
              <a:t>20</a:t>
            </a:fld>
            <a:endParaRPr lang="en-US" smtClean="0"/>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smtClean="0">
                <a:latin typeface="Arial" charset="0"/>
              </a:rPr>
              <a:t>Figure 9.8 Results from QTL mapping studies are often summarized with plots of LOD score</a:t>
            </a:r>
          </a:p>
          <a:p>
            <a:pPr eaLnBrk="1" hangingPunct="1"/>
            <a:r>
              <a:rPr lang="en-US" smtClean="0">
                <a:latin typeface="Arial" charset="0"/>
              </a:rPr>
              <a:t>LOD score measures the degree to which we can better explain the data with a model in which a locus influencing phenotype is linked to the marker loci examined versus a model in which no such linkage exists. Where the LOD score crosses a threshold chosen by the researchers, the researchers conclude that there is evidence of linkage. (a) This graph shows LOD score as a function of recombination rate for our hypothetical example. (b) This graph shows LOD score as a function of chromosomal location for three quantitative traits in tomatoes. Rerendered from Paterson et al. (1988).</a:t>
            </a:r>
          </a:p>
          <a:p>
            <a:pPr eaLnBrk="1" hangingPunct="1"/>
            <a:endParaRPr lang="en-US" smtClean="0">
              <a:latin typeface="Arial" charset="0"/>
            </a:endParaRPr>
          </a:p>
          <a:p>
            <a:pPr eaLnBrk="1" hangingPunct="1"/>
            <a:r>
              <a:rPr lang="en-US" smtClean="0"/>
              <a:t>LOD stands for logarithm of the odds (to the base 10). A LOD score of three or more is generally taken to indicate that two gene loci are close to each other on the chromosome. (A LOD score of three means the odds are a thousand to one in favor of genetic linkage).</a:t>
            </a:r>
          </a:p>
          <a:p>
            <a:pPr eaLnBrk="1" hangingPunct="1"/>
            <a:r>
              <a:rPr lang="en-US" i="1" smtClean="0"/>
              <a:t>www.medterms.com/script/main/art.asp?articlekey=13053</a:t>
            </a:r>
          </a:p>
          <a:p>
            <a:pPr eaLnBrk="1" hangingPunct="1"/>
            <a:endParaRPr lang="en-US" i="1" smtClean="0"/>
          </a:p>
          <a:p>
            <a:pPr eaLnBrk="1" hangingPunct="1"/>
            <a:r>
              <a:rPr lang="en-US" smtClean="0">
                <a:latin typeface="Arial" charset="0"/>
              </a:rPr>
              <a:t>One calculates the probability of producing an offspring of genotype with a certain linkage between the marker and the QTL vs free recombination (no linkage). One then divides the two probabilities for a likelihood ratio. We then take the Log of this likelihood and sum for every time we observe an individual exhibiting the linkage of marker with presumed qtl (inferred by phenotype)</a:t>
            </a:r>
          </a:p>
          <a:p>
            <a:pPr eaLnBrk="1" hangingPunct="1"/>
            <a:endParaRPr lang="en-US" smtClean="0">
              <a:latin typeface="Arial" charset="0"/>
            </a:endParaRPr>
          </a:p>
          <a:p>
            <a:pPr eaLnBrk="1" hangingPunct="1"/>
            <a:r>
              <a:rPr lang="en-US" smtClean="0">
                <a:latin typeface="Arial" charset="0"/>
              </a:rPr>
              <a:t>See  for more information: http://en.wikipedia.org/wiki/Likelihood-ratio_test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75A0F5A8-001E-4A7C-8183-13EA7379FDD8}" type="slidenum">
              <a:rPr lang="en-US" smtClean="0"/>
              <a:pPr/>
              <a:t>21</a:t>
            </a:fld>
            <a:endParaRPr lang="en-US" smtClean="0"/>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smtClean="0">
                <a:latin typeface="Arial" charset="0"/>
              </a:rPr>
              <a:t>Figure 9.9 QTLs for floral traits in </a:t>
            </a:r>
            <a:r>
              <a:rPr lang="en-US" i="1" smtClean="0">
                <a:latin typeface="Arial" charset="0"/>
              </a:rPr>
              <a:t>Mimulus lewisii</a:t>
            </a:r>
            <a:r>
              <a:rPr lang="en-US" smtClean="0">
                <a:latin typeface="Arial" charset="0"/>
              </a:rPr>
              <a:t> and </a:t>
            </a:r>
            <a:r>
              <a:rPr lang="en-US" i="1" smtClean="0">
                <a:latin typeface="Arial" charset="0"/>
              </a:rPr>
              <a:t>Mimulus cardinalis</a:t>
            </a:r>
            <a:r>
              <a:rPr lang="en-US" smtClean="0">
                <a:latin typeface="Arial" charset="0"/>
              </a:rPr>
              <a:t>, sorted by the strength of their effects on the phenotype</a:t>
            </a:r>
          </a:p>
          <a:p>
            <a:pPr eaLnBrk="1" hangingPunct="1"/>
            <a:r>
              <a:rPr lang="en-US" smtClean="0">
                <a:latin typeface="Arial" charset="0"/>
              </a:rPr>
              <a:t>Bradshaw and colleagues (1998) found between one and six QTLs for each of the dozen floral traits they mapped. Differences in genotype for the majority of these QTLs explained only a modest amount of the variation in flower phenotype, as indicated by the higher bars on the left side of these graphs. However, for 9 of the 12 floral traits, there was at least one QTL at which differences in genotype explained more than 25% of the variation in phenotype. These QTLs with large phenotypic effects are indicated by the bars in the center and right of these graphs. There are separate graphs for </a:t>
            </a:r>
            <a:r>
              <a:rPr lang="en-US" i="1" smtClean="0">
                <a:latin typeface="Arial" charset="0"/>
              </a:rPr>
              <a:t>M. lewisii</a:t>
            </a:r>
            <a:r>
              <a:rPr lang="en-US" smtClean="0">
                <a:latin typeface="Arial" charset="0"/>
              </a:rPr>
              <a:t> and </a:t>
            </a:r>
            <a:r>
              <a:rPr lang="en-US" i="1" smtClean="0">
                <a:latin typeface="Arial" charset="0"/>
              </a:rPr>
              <a:t>M. cardinalis</a:t>
            </a:r>
            <a:r>
              <a:rPr lang="en-US" smtClean="0">
                <a:latin typeface="Arial" charset="0"/>
              </a:rPr>
              <a:t> because most of the marker loci used by Bradshaw and colleagues can only be detected in one species or the other. However, the QTLs themselves almost certainly occur in both genomes. Rerendered from Bradshaw and colleagues (1998).</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AE8D153-88C4-4DC8-901A-1DD728033E9C}" type="slidenum">
              <a:rPr lang="en-US" smtClean="0"/>
              <a:pPr/>
              <a:t>22</a:t>
            </a:fld>
            <a:endParaRPr lang="en-US" smtClean="0"/>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C9F1EB06-D607-47C0-9467-6F3F7F40D02A}" type="slidenum">
              <a:rPr lang="en-US" smtClean="0"/>
              <a:pPr/>
              <a:t>23</a:t>
            </a:fld>
            <a:endParaRPr lang="en-US" smtClean="0"/>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latin typeface="Arial" charset="0"/>
              </a:rPr>
              <a:t>Figure 9.11 Identification of a quantitative trait locus influencing a personality trait</a:t>
            </a:r>
          </a:p>
          <a:p>
            <a:pPr eaLnBrk="1" hangingPunct="1"/>
            <a:r>
              <a:rPr lang="en-US" smtClean="0">
                <a:latin typeface="Arial" charset="0"/>
              </a:rPr>
              <a:t>Sequence variation at the D4 dopamine receptor locus can be reduced to two categories of alleles: short (S) and long (L). Individuals with genotype LS or LL tend to score slightly but significantly higher on psychological tests of novelty seeking. Redrawn from Benjamin et al. (1996).</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E9DBBAD0-AB11-43FB-87EC-8D2587711D0E}" type="slidenum">
              <a:rPr lang="en-US" smtClean="0"/>
              <a:pPr/>
              <a:t>24</a:t>
            </a:fld>
            <a:endParaRPr lang="en-US" smtClean="0"/>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latin typeface="Arial" charset="0"/>
              </a:rPr>
              <a:t>Figure 9.13 Scatterplots showing offspring height as a function of parent height</a:t>
            </a:r>
          </a:p>
          <a:p>
            <a:pPr eaLnBrk="1" hangingPunct="1"/>
            <a:r>
              <a:rPr lang="en-US" smtClean="0">
                <a:latin typeface="Arial" charset="0"/>
              </a:rPr>
              <a:t>Each of the top three scatterplots shows data for a hypothetical population, and each includes a best-fit line through the data. (a) In this population, offspring do not resemble their parents. (b) In this population, offspring bear a moderate resemblance to their parents. (c) In this population, offspring strongly resemble their parents. (d) This graph shows data for an actual population of students in a recent evolution course at a university in the Pacific Northwest.</a:t>
            </a:r>
          </a:p>
          <a:p>
            <a:pPr eaLnBrk="1" hangingPunct="1"/>
            <a:endParaRPr lang="en-US" smtClean="0">
              <a:latin typeface="Arial" charset="0"/>
            </a:endParaRPr>
          </a:p>
          <a:p>
            <a:pPr eaLnBrk="1" hangingPunct="1"/>
            <a:r>
              <a:rPr lang="en-US" smtClean="0">
                <a:latin typeface="Arial" charset="0"/>
              </a:rPr>
              <a:t>Narrow vs broad sense: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0646008-004F-4402-BA34-05A84D119451}" type="slidenum">
              <a:rPr lang="en-US" smtClean="0"/>
              <a:pPr/>
              <a:t>25</a:t>
            </a:fld>
            <a:endParaRPr lang="en-US" smtClean="0"/>
          </a:p>
        </p:txBody>
      </p:sp>
      <p:sp>
        <p:nvSpPr>
          <p:cNvPr id="90115" name="Rectangle 2"/>
          <p:cNvSpPr>
            <a:spLocks noChangeArrowheads="1" noTextEdit="1"/>
          </p:cNvSpPr>
          <p:nvPr>
            <p:ph type="sldImg"/>
          </p:nvPr>
        </p:nvSpPr>
        <p:spPr>
          <a:xfrm>
            <a:off x="1389063" y="869950"/>
            <a:ext cx="4079875" cy="3060700"/>
          </a:xfrm>
          <a:ln w="12700" cap="flat">
            <a:solidFill>
              <a:schemeClr val="tx1"/>
            </a:solidFill>
          </a:ln>
        </p:spPr>
      </p:sp>
      <p:sp>
        <p:nvSpPr>
          <p:cNvPr id="90116" name="Rectangle 3"/>
          <p:cNvSpPr>
            <a:spLocks noGrp="1" noChangeArrowheads="1"/>
          </p:cNvSpPr>
          <p:nvPr>
            <p:ph type="body" idx="1"/>
          </p:nvPr>
        </p:nvSpPr>
        <p:spPr>
          <a:noFill/>
          <a:ln/>
        </p:spPr>
        <p:txBody>
          <a:bodyPr lIns="90488" tIns="44450" rIns="90488" bIns="44450"/>
          <a:lstStyle/>
          <a:p>
            <a:pPr eaLnBrk="1" hangingPunct="1"/>
            <a:r>
              <a:rPr lang="en-US" smtClean="0"/>
              <a:t>Galapagoes finches and song sparrows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EF56466-4A86-43E0-917F-D476010EB26B}" type="slidenum">
              <a:rPr lang="en-US" smtClean="0"/>
              <a:pPr/>
              <a:t>26</a:t>
            </a:fld>
            <a:endParaRPr lang="en-US" smtClean="0"/>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E63F5542-167F-43A0-B3AD-34BC9CA0BA61}" type="slidenum">
              <a:rPr lang="en-US" smtClean="0"/>
              <a:pPr/>
              <a:t>27</a:t>
            </a:fld>
            <a:endParaRPr lang="en-US" smtClean="0"/>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8BB1E9E-8A13-4B18-9063-544D813A4F60}" type="slidenum">
              <a:rPr lang="en-US" smtClean="0"/>
              <a:pPr/>
              <a:t>28</a:t>
            </a:fld>
            <a:endParaRPr lang="en-US" smtClean="0"/>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57A30A4-3CAF-41AB-A932-178D2C9B191B}" type="slidenum">
              <a:rPr lang="en-US" smtClean="0"/>
              <a:pPr/>
              <a:t>29</a:t>
            </a:fld>
            <a:endParaRPr lang="en-US" smtClean="0"/>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7465193-A771-4F19-8688-D7619B229BBE}" type="slidenum">
              <a:rPr lang="en-US" smtClean="0"/>
              <a:pPr/>
              <a:t>3</a:t>
            </a:fld>
            <a:endParaRPr lang="en-US" smtClean="0"/>
          </a:p>
        </p:txBody>
      </p:sp>
      <p:sp>
        <p:nvSpPr>
          <p:cNvPr id="67587" name="Rectangle 2"/>
          <p:cNvSpPr>
            <a:spLocks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smtClean="0">
                <a:latin typeface="Arial" charset="0"/>
              </a:rPr>
              <a:t>Figure 9.1 Some quantitative traits in humans</a:t>
            </a:r>
          </a:p>
          <a:p>
            <a:pPr eaLnBrk="1" hangingPunct="1"/>
            <a:r>
              <a:rPr lang="en-US" smtClean="0">
                <a:latin typeface="Arial" charset="0"/>
              </a:rPr>
              <a:t>(a) These students and faculty at the University of Connecticut have formed a living histogram by arranging themselves into columns by height. The women are wearing white shirts; the men are wearing blue. (b) These graphs show the variation in average speed over a distance of 1,500 meters for swimmers who competed in the finals at the 2002 Phillips 66 Summer Nationals. Plotted from data found at http://www.usaswimming .org/fast_times/template.pl?opt= results&amp;eventid=471. (c) This graph shows the variation in general cognitive ability, assessed as a statistical composite of scores from a variety of tests, for Swedish participants in a twin study. For more details see Twins in Section 9.3. Rerendered from McClearn et al. (1997).</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FC0E588-C435-4FA2-B5B3-0B79E30D60A9}" type="slidenum">
              <a:rPr lang="en-US" smtClean="0"/>
              <a:pPr/>
              <a:t>30</a:t>
            </a:fld>
            <a:endParaRPr lang="en-US" smtClean="0"/>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14FF17F-B8A4-4164-A6D7-8692B148107D}" type="slidenum">
              <a:rPr lang="en-US" smtClean="0"/>
              <a:pPr/>
              <a:t>31</a:t>
            </a:fld>
            <a:endParaRPr lang="en-US" smtClean="0"/>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4BBF094-D5AF-42E5-85BC-FD3D77DA59F6}" type="slidenum">
              <a:rPr lang="en-US" smtClean="0"/>
              <a:pPr/>
              <a:t>32</a:t>
            </a:fld>
            <a:endParaRPr lang="en-US" smtClean="0"/>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9D9F84A-29C3-4BCD-9157-D7DBED169F62}" type="slidenum">
              <a:rPr lang="en-US" smtClean="0"/>
              <a:pPr/>
              <a:t>33</a:t>
            </a:fld>
            <a:endParaRPr lang="en-US" smtClean="0"/>
          </a:p>
        </p:txBody>
      </p:sp>
      <p:sp>
        <p:nvSpPr>
          <p:cNvPr id="98307" name="Rectangle 2"/>
          <p:cNvSpPr>
            <a:spLocks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95B8CCC-F0DA-40C9-9AEC-DAECA93C20C7}" type="slidenum">
              <a:rPr lang="en-US" smtClean="0"/>
              <a:pPr/>
              <a:t>34</a:t>
            </a:fld>
            <a:endParaRPr lang="en-US" smtClean="0"/>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4248FA5-E083-4EF4-9B1F-2C42318D0BCB}" type="slidenum">
              <a:rPr lang="en-US" smtClean="0"/>
              <a:pPr/>
              <a:t>35</a:t>
            </a:fld>
            <a:endParaRPr lang="en-US" smtClean="0"/>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3D5B92A-7B8C-4018-BB4C-E2CD9F810A61}" type="slidenum">
              <a:rPr lang="en-US" smtClean="0"/>
              <a:pPr/>
              <a:t>36</a:t>
            </a:fld>
            <a:endParaRPr lang="en-US" smtClean="0"/>
          </a:p>
        </p:txBody>
      </p:sp>
      <p:sp>
        <p:nvSpPr>
          <p:cNvPr id="101379" name="Rectangle 2"/>
          <p:cNvSpPr>
            <a:spLocks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FFB59BF-F9E9-4FCD-ACD0-7250F3EA5BC9}" type="slidenum">
              <a:rPr lang="en-US" smtClean="0"/>
              <a:pPr/>
              <a:t>37</a:t>
            </a:fld>
            <a:endParaRPr lang="en-US" smtClean="0"/>
          </a:p>
        </p:txBody>
      </p:sp>
      <p:sp>
        <p:nvSpPr>
          <p:cNvPr id="102403" name="Rectangle 2"/>
          <p:cNvSpPr>
            <a:spLocks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F1E0ED04-4E60-43FE-9FE2-5F06B7523F7A}" type="slidenum">
              <a:rPr lang="en-US" smtClean="0"/>
              <a:pPr/>
              <a:t>38</a:t>
            </a:fld>
            <a:endParaRPr lang="en-US" smtClean="0"/>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C07BC9B-75F6-4B96-95B2-C7C9210DA2EC}" type="slidenum">
              <a:rPr lang="en-US" smtClean="0"/>
              <a:pPr/>
              <a:t>39</a:t>
            </a:fld>
            <a:endParaRPr lang="en-US" smtClean="0"/>
          </a:p>
        </p:txBody>
      </p:sp>
      <p:sp>
        <p:nvSpPr>
          <p:cNvPr id="104451" name="Rectangle 2"/>
          <p:cNvSpPr>
            <a:spLocks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4ADC655-5E81-4FA2-AE50-D136FC46277F}" type="slidenum">
              <a:rPr lang="en-US" smtClean="0"/>
              <a:pPr/>
              <a:t>4</a:t>
            </a:fld>
            <a:endParaRPr lang="en-US" smtClean="0"/>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mtClean="0">
                <a:latin typeface="Arial" charset="0"/>
              </a:rPr>
              <a:t>Figure 9.2 Mendelian genetics can explain quantitative traits</a:t>
            </a:r>
          </a:p>
          <a:p>
            <a:pPr eaLnBrk="1" hangingPunct="1"/>
            <a:r>
              <a:rPr lang="en-US" smtClean="0">
                <a:latin typeface="Arial" charset="0"/>
              </a:rPr>
              <a:t>(a), (b), and (c) show the predicted genotypes and phenotypes for parental, F</a:t>
            </a:r>
            <a:r>
              <a:rPr lang="en-US" baseline="-25000" smtClean="0">
                <a:latin typeface="Arial" charset="0"/>
              </a:rPr>
              <a:t>1</a:t>
            </a:r>
            <a:r>
              <a:rPr lang="en-US" smtClean="0">
                <a:latin typeface="Arial" charset="0"/>
              </a:rPr>
              <a:t>, and F</a:t>
            </a:r>
            <a:r>
              <a:rPr lang="en-US" baseline="-25000" smtClean="0">
                <a:latin typeface="Arial" charset="0"/>
              </a:rPr>
              <a:t>2</a:t>
            </a:r>
            <a:r>
              <a:rPr lang="en-US" smtClean="0">
                <a:latin typeface="Arial" charset="0"/>
              </a:rPr>
              <a:t> plants under Mendelian models in which corolla length is determined by the alleles at one, two, and six loci.</a:t>
            </a:r>
          </a:p>
          <a:p>
            <a:pPr eaLnBrk="1" hangingPunct="1"/>
            <a:r>
              <a:rPr lang="en-US" smtClean="0">
                <a:latin typeface="Arial" charset="0"/>
              </a:rPr>
              <a:t> See text for more details.</a:t>
            </a:r>
          </a:p>
          <a:p>
            <a:pPr eaLnBrk="1" hangingPunct="1"/>
            <a:endParaRPr lang="en-US" smtClean="0">
              <a:latin typeface="Arial" charset="0"/>
            </a:endParaRPr>
          </a:p>
          <a:p>
            <a:pPr eaLnBrk="1" hangingPunct="1"/>
            <a:r>
              <a:rPr lang="en-US" smtClean="0"/>
              <a:t>Kernel color is an important discriminator among U.S. market classes of wheat. It may vary from a dark reddish hue, all shades of which are classified as "red", to light or amber (white). White kernel color offers potential for improved milling performance over red wheat in the form of higher flour yield, because a slightly higher flour extraction rate may be used without sacrificing flour color. International markets often prefer white wheat over red wheat, particularly in Asian countries where steamed bread, flat bread, and noodle products predominate. </a:t>
            </a:r>
          </a:p>
          <a:p>
            <a:pPr eaLnBrk="1" hangingPunct="1"/>
            <a:r>
              <a:rPr lang="en-US" smtClean="0"/>
              <a:t>Classical work on the genetics of wheat kernel color by Nilsson-Ehle (1909) showed that red color is controlled by three loci with partial dominance. Each locus resides on a different chromosome of homeologous Group 3 (Sears, 1944; Metzger and Silbangh, 1970). However, expression is more complex because of additional minor genes; perhaps as many as six genes may influence kernel color (Freed et al., 1976; Reitan, 1980). </a:t>
            </a:r>
          </a:p>
          <a:p>
            <a:pPr eaLnBrk="1" hangingPunct="1"/>
            <a:r>
              <a:rPr lang="en-US" smtClean="0"/>
              <a:t>Kernel color is highly heritable (Cooper and Sorrells, 1984), but gene expression is not independent of environmental effects. For example, Wu et al. (1987) found that kernel color of white cultivars from northern China was darker when grown in the more humid region of the Lower Yangtze Valley. When produced in Colorado, grain samples of `Klasic', a hard white spring cultivar, have not shown the typical white color associated with the cultivar when grown in California (T.J. Martin, 1994, personal communication). Therefore, the magnitude of environmentally induced kernel color variation and the interaction between genotype and environment, deserve close attention in the Great Plains of the USA where visual segregation of HWW wheat from the more dominant HPW class is critical. Slight changes in color of HWW grain may impede proper classification and successful marketing. Environmental effects also could bias selection of candidate HWW cultivars. </a:t>
            </a:r>
          </a:p>
          <a:p>
            <a:pPr eaLnBrk="1" hangingPunct="1"/>
            <a:endParaRPr lang="en-US"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5C4D70C-27BB-4563-B471-FEF16989D41C}" type="slidenum">
              <a:rPr lang="en-US" smtClean="0"/>
              <a:pPr/>
              <a:t>40</a:t>
            </a:fld>
            <a:endParaRPr lang="en-US" smtClean="0"/>
          </a:p>
        </p:txBody>
      </p:sp>
      <p:sp>
        <p:nvSpPr>
          <p:cNvPr id="105475" name="Rectangle 2"/>
          <p:cNvSpPr>
            <a:spLocks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F80E066-1E8E-4C4C-B0AA-110CD91D02D2}" type="slidenum">
              <a:rPr lang="en-US" smtClean="0"/>
              <a:pPr/>
              <a:t>41</a:t>
            </a:fld>
            <a:endParaRPr lang="en-US" smtClean="0"/>
          </a:p>
        </p:txBody>
      </p:sp>
      <p:sp>
        <p:nvSpPr>
          <p:cNvPr id="106499" name="Rectangle 2"/>
          <p:cNvSpPr>
            <a:spLocks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smtClean="0">
                <a:latin typeface="Arial" charset="0"/>
              </a:rPr>
              <a:t>Figure 9.16 Estimating heritability from twin studies</a:t>
            </a:r>
          </a:p>
          <a:p>
            <a:pPr eaLnBrk="1" hangingPunct="1"/>
            <a:r>
              <a:rPr lang="en-US" smtClean="0">
                <a:latin typeface="Arial" charset="0"/>
              </a:rPr>
              <a:t>Monozygotic twins develop from a single zygote, and thus share all their genes. Dizygotic twins develop from separate zygotes, and share half their genes. If the heritability of a trait is high, monozygotic twins will resemble each other more strongly than dizygotic twins.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0DE6DBC-70A5-4BBB-B569-AB5F60A93FE7}" type="slidenum">
              <a:rPr lang="en-US" smtClean="0"/>
              <a:pPr/>
              <a:t>42</a:t>
            </a:fld>
            <a:endParaRPr lang="en-US" smtClean="0"/>
          </a:p>
        </p:txBody>
      </p:sp>
      <p:sp>
        <p:nvSpPr>
          <p:cNvPr id="107523" name="Rectangle 2"/>
          <p:cNvSpPr>
            <a:spLocks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marL="228600" indent="-228600" eaLnBrk="1" hangingPunct="1"/>
            <a:r>
              <a:rPr lang="en-US" smtClean="0">
                <a:latin typeface="Arial" charset="0"/>
              </a:rPr>
              <a:t>Figure 9.17 Measuring the strength of selection</a:t>
            </a:r>
          </a:p>
          <a:p>
            <a:pPr marL="228600" indent="-228600" eaLnBrk="1" hangingPunct="1">
              <a:buFontTx/>
              <a:buAutoNum type="alphaLcParenBoth"/>
            </a:pPr>
            <a:r>
              <a:rPr lang="en-US" smtClean="0">
                <a:latin typeface="Arial" charset="0"/>
              </a:rPr>
              <a:t>The histogram shows the variation in tail length in a fictional population of lab mice. The red bars represent the mice chosen as breeders for the next generation. The gray triangle indicates the average tail length for the entire population; the red triangle indicates the average tail length for the breeders. The difference between these two averages is the selection differential. (b) A scatterplot for the same fictional population of mice showing relative fitness (see text) as a function of tail length. Red dots represent mice chosen as breeders for the next generation. The scatterplot includes the best-fit line (green). The slope of the best-fit line is the selection gradient.</a:t>
            </a:r>
          </a:p>
          <a:p>
            <a:pPr marL="228600" indent="-228600" eaLnBrk="1" hangingPunct="1">
              <a:buFontTx/>
              <a:buAutoNum type="alphaLcParenBoth"/>
            </a:pPr>
            <a:endParaRPr lang="en-US" smtClean="0">
              <a:latin typeface="Arial" charset="0"/>
            </a:endParaRPr>
          </a:p>
          <a:p>
            <a:pPr marL="228600" indent="-228600" eaLnBrk="1" hangingPunct="1">
              <a:buFontTx/>
              <a:buAutoNum type="alphaLcParenBoth"/>
            </a:pPr>
            <a:r>
              <a:rPr lang="en-US" smtClean="0">
                <a:latin typeface="Arial" charset="0"/>
              </a:rPr>
              <a:t>Can Show that the numerator of a the regression coefficient is = to 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A9BA5799-8386-48EF-AD42-7835A05D3EB7}" type="slidenum">
              <a:rPr lang="en-US" smtClean="0"/>
              <a:pPr/>
              <a:t>43</a:t>
            </a:fld>
            <a:endParaRPr lang="en-US" smtClean="0"/>
          </a:p>
        </p:txBody>
      </p:sp>
      <p:sp>
        <p:nvSpPr>
          <p:cNvPr id="108547" name="Rectangle 2"/>
          <p:cNvSpPr>
            <a:spLocks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smtClean="0">
                <a:latin typeface="Arial" charset="0"/>
              </a:rPr>
              <a:t>Figure 9.18 The response to selection is equal to the heritability multiplied by the selection differential</a:t>
            </a:r>
          </a:p>
          <a:p>
            <a:pPr eaLnBrk="1" hangingPunct="1"/>
            <a:r>
              <a:rPr lang="en-US" smtClean="0">
                <a:latin typeface="Arial" charset="0"/>
              </a:rPr>
              <a:t>The midoffspring and midparent values are indicated both as dots on the scatterplot and as diamonds on the </a:t>
            </a:r>
            <a:r>
              <a:rPr lang="en-US" i="1" smtClean="0">
                <a:latin typeface="Arial" charset="0"/>
              </a:rPr>
              <a:t>y</a:t>
            </a:r>
            <a:r>
              <a:rPr lang="en-US" smtClean="0">
                <a:latin typeface="Arial" charset="0"/>
              </a:rPr>
              <a:t>- and </a:t>
            </a:r>
            <a:r>
              <a:rPr lang="en-US" i="1" smtClean="0">
                <a:latin typeface="Arial" charset="0"/>
              </a:rPr>
              <a:t>x</a:t>
            </a:r>
            <a:r>
              <a:rPr lang="en-US" smtClean="0">
                <a:latin typeface="Arial" charset="0"/>
              </a:rPr>
              <a:t>-axes. The red symbols represent the 10 families with the largest midparent values. </a:t>
            </a:r>
            <a:r>
              <a:rPr lang="en-US" i="1" smtClean="0">
                <a:latin typeface="Arial" charset="0"/>
              </a:rPr>
              <a:t>P</a:t>
            </a:r>
            <a:r>
              <a:rPr lang="en-US" smtClean="0">
                <a:latin typeface="Arial" charset="0"/>
              </a:rPr>
              <a:t>-bar is the average midparent value for the entire population; </a:t>
            </a:r>
            <a:r>
              <a:rPr lang="en-US" i="1" smtClean="0">
                <a:latin typeface="Arial" charset="0"/>
              </a:rPr>
              <a:t>P</a:t>
            </a:r>
            <a:r>
              <a:rPr lang="en-US" smtClean="0">
                <a:latin typeface="Arial" charset="0"/>
              </a:rPr>
              <a:t>* is the average midparent value of the families with the largest midparent values. </a:t>
            </a:r>
            <a:r>
              <a:rPr lang="en-US" i="1" smtClean="0">
                <a:latin typeface="Arial" charset="0"/>
              </a:rPr>
              <a:t>O</a:t>
            </a:r>
            <a:r>
              <a:rPr lang="en-US" smtClean="0">
                <a:latin typeface="Arial" charset="0"/>
              </a:rPr>
              <a:t>-bar is the average midoffspring value for the entire population; </a:t>
            </a:r>
            <a:r>
              <a:rPr lang="en-US" i="1" smtClean="0">
                <a:latin typeface="Arial" charset="0"/>
              </a:rPr>
              <a:t>O</a:t>
            </a:r>
            <a:r>
              <a:rPr lang="en-US" smtClean="0">
                <a:latin typeface="Arial" charset="0"/>
              </a:rPr>
              <a:t>* is the average midoffspring value for the families with the largest midparent values. After Falconer (1989).</a:t>
            </a:r>
          </a:p>
          <a:p>
            <a:pPr eaLnBrk="1" hangingPunct="1"/>
            <a:endParaRPr lang="en-US" smtClean="0">
              <a:latin typeface="Arial" charset="0"/>
            </a:endParaRPr>
          </a:p>
          <a:p>
            <a:pPr eaLnBrk="1" hangingPunct="1"/>
            <a:r>
              <a:rPr lang="en-US" smtClean="0">
                <a:latin typeface="Arial" charset="0"/>
              </a:rPr>
              <a:t>Note that you do not have to “square” (=2) anything to get the heritability, just a silly artifact of its derivation.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F31B85A2-4D16-4C9B-B253-0ABE0EB8881F}" type="slidenum">
              <a:rPr lang="en-US" smtClean="0"/>
              <a:pPr/>
              <a:t>44</a:t>
            </a:fld>
            <a:endParaRPr lang="en-US" smtClean="0"/>
          </a:p>
        </p:txBody>
      </p:sp>
      <p:sp>
        <p:nvSpPr>
          <p:cNvPr id="109571" name="Rectangle 2"/>
          <p:cNvSpPr>
            <a:spLocks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smtClean="0">
                <a:latin typeface="Arial" charset="0"/>
              </a:rPr>
              <a:t>Figure 9.19a An alpine skypilot and a bumblebee</a:t>
            </a:r>
          </a:p>
          <a:p>
            <a:pPr eaLnBrk="1" hangingPunct="1"/>
            <a:r>
              <a:rPr lang="en-US" smtClean="0">
                <a:latin typeface="Arial" charset="0"/>
              </a:rPr>
              <a:t>(a) Alpine skypilot (</a:t>
            </a:r>
            <a:r>
              <a:rPr lang="en-US" i="1" smtClean="0">
                <a:latin typeface="Arial" charset="0"/>
              </a:rPr>
              <a:t>Polemonium viscosum</a:t>
            </a:r>
            <a:r>
              <a:rPr lang="en-US" smtClean="0">
                <a:latin typeface="Arial" charset="0"/>
              </a:rPr>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82C9268-C2BC-4454-B030-8B4E3FCB6CB2}" type="slidenum">
              <a:rPr lang="en-US" smtClean="0"/>
              <a:pPr/>
              <a:t>45</a:t>
            </a:fld>
            <a:endParaRPr lang="en-US" smtClean="0"/>
          </a:p>
        </p:txBody>
      </p:sp>
      <p:sp>
        <p:nvSpPr>
          <p:cNvPr id="110595" name="Rectangle 2"/>
          <p:cNvSpPr>
            <a:spLocks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mtClean="0">
                <a:latin typeface="Arial" charset="0"/>
              </a:rPr>
              <a:t>Figure 9.19b An alpine skypilot and a bumblebee</a:t>
            </a:r>
          </a:p>
          <a:p>
            <a:pPr eaLnBrk="1" hangingPunct="1"/>
            <a:r>
              <a:rPr lang="en-US" smtClean="0">
                <a:latin typeface="Arial" charset="0"/>
              </a:rPr>
              <a:t>(b) Bumblebee (</a:t>
            </a:r>
            <a:r>
              <a:rPr lang="en-US" i="1" smtClean="0">
                <a:latin typeface="Arial" charset="0"/>
              </a:rPr>
              <a:t>Bombus</a:t>
            </a:r>
            <a:r>
              <a:rPr lang="en-US" smtClean="0">
                <a:latin typeface="Arial" charset="0"/>
              </a:rPr>
              <a:t> sp.).</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B088FADE-CEB1-4A53-BD64-3EDB07883261}" type="slidenum">
              <a:rPr lang="en-US" smtClean="0"/>
              <a:pPr/>
              <a:t>46</a:t>
            </a:fld>
            <a:endParaRPr lang="en-US" smtClean="0"/>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smtClean="0">
                <a:latin typeface="Arial" charset="0"/>
              </a:rPr>
              <a:t>Figure 9.20 Estimating the heritability of flower size (corolla flare) in alpine skypilots</a:t>
            </a:r>
          </a:p>
          <a:p>
            <a:pPr eaLnBrk="1" hangingPunct="1"/>
            <a:r>
              <a:rPr lang="en-US" smtClean="0">
                <a:latin typeface="Arial" charset="0"/>
              </a:rPr>
              <a:t>This scatterplot shows offspring corolla flare as a function of maternal plant corolla flare for 58 skypilots. The slope of the best-fit line is 0.5. Redrawn from Galen (1996).</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47C721B-D5C5-4505-9B37-3F6B19244B1C}" type="slidenum">
              <a:rPr lang="en-US" smtClean="0"/>
              <a:pPr/>
              <a:t>47</a:t>
            </a:fld>
            <a:endParaRPr lang="en-US" smtClean="0"/>
          </a:p>
        </p:txBody>
      </p:sp>
      <p:sp>
        <p:nvSpPr>
          <p:cNvPr id="112643" name="Rectangle 2"/>
          <p:cNvSpPr>
            <a:spLocks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smtClean="0">
                <a:latin typeface="Arial" charset="0"/>
              </a:rPr>
              <a:t>Figure 9.21 Estimating the selection gradient in alpine skypilots pollinated by bumblebees</a:t>
            </a:r>
          </a:p>
          <a:p>
            <a:pPr eaLnBrk="1" hangingPunct="1"/>
            <a:r>
              <a:rPr lang="en-US" smtClean="0">
                <a:latin typeface="Arial" charset="0"/>
              </a:rPr>
              <a:t>This scatterplot shows relative fitness (number of surviving 6-year-old offspring divided by average number of surviving 6-year-old offspring) as a function of maternal flower size (corolla flare). The slope of the best-fit line is 0.13. Prepared with data provided by Candace Galen.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0CC1C64-9DB1-48CA-B445-C75E4C49246F}" type="slidenum">
              <a:rPr lang="en-US" smtClean="0"/>
              <a:pPr/>
              <a:t>48</a:t>
            </a:fld>
            <a:endParaRPr lang="en-US" smtClean="0"/>
          </a:p>
        </p:txBody>
      </p:sp>
      <p:sp>
        <p:nvSpPr>
          <p:cNvPr id="113667" name="Rectangle 2"/>
          <p:cNvSpPr>
            <a:spLocks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smtClean="0">
                <a:latin typeface="Arial" charset="0"/>
              </a:rPr>
              <a:t>Figure 9.22 Measuring the evolutionary response to selection in alpine skypilots</a:t>
            </a:r>
          </a:p>
          <a:p>
            <a:pPr eaLnBrk="1" hangingPunct="1"/>
            <a:r>
              <a:rPr lang="en-US" smtClean="0">
                <a:latin typeface="Arial" charset="0"/>
              </a:rPr>
              <a:t>These histograms show the distribution of flower size (corolla flare) in the offspring of hand-pollinated skypilots (a; average = 13.1 mm) and bumblebee-pollinated skypilots (b; average = 14.4 mm). Redrawn from Galen (1996).</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711B925-EB4A-4E17-93B1-D0B964E93621}" type="slidenum">
              <a:rPr lang="en-US" smtClean="0"/>
              <a:pPr/>
              <a:t>49</a:t>
            </a:fld>
            <a:endParaRPr lang="en-US" smtClean="0"/>
          </a:p>
        </p:txBody>
      </p:sp>
      <p:sp>
        <p:nvSpPr>
          <p:cNvPr id="114691" name="Rectangle 2"/>
          <p:cNvSpPr>
            <a:spLocks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smtClean="0">
                <a:latin typeface="Arial" charset="0"/>
              </a:rPr>
              <a:t>Figure 9.23 A multidimensional analysis of selection on beak size in medium ground finches</a:t>
            </a:r>
          </a:p>
          <a:p>
            <a:pPr eaLnBrk="1" hangingPunct="1"/>
            <a:r>
              <a:rPr lang="en-US" smtClean="0">
                <a:latin typeface="Arial" charset="0"/>
              </a:rPr>
              <a:t>(a) The grid plane shows the relationship between fitness and both beak depth and beak width. Birds with deep and narrow beaks had highest fitness. (b), (c), and (d) show the same scenario in two-dimensional graphs.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1BC0F499-AA2D-422D-8841-70828D4B0619}" type="slidenum">
              <a:rPr lang="en-US" smtClean="0"/>
              <a:pPr/>
              <a:t>5</a:t>
            </a:fld>
            <a:endParaRPr lang="en-US" smtClean="0"/>
          </a:p>
        </p:txBody>
      </p:sp>
      <p:sp>
        <p:nvSpPr>
          <p:cNvPr id="69635" name="Rectangle 2"/>
          <p:cNvSpPr>
            <a:spLocks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latin typeface="Arial" charset="0"/>
              </a:rPr>
              <a:t>Figure 9.3 Edward East's data confirm the predictions of the Mendelian model in Figure 9.2c</a:t>
            </a:r>
          </a:p>
          <a:p>
            <a:pPr eaLnBrk="1" hangingPunct="1"/>
            <a:r>
              <a:rPr lang="en-US" smtClean="0">
                <a:latin typeface="Arial" charset="0"/>
              </a:rPr>
              <a:t>East crossed short and long-flowered parental plants to produce medium-flowered F</a:t>
            </a:r>
            <a:r>
              <a:rPr lang="en-US" baseline="-25000" smtClean="0">
                <a:latin typeface="Arial" charset="0"/>
              </a:rPr>
              <a:t>1</a:t>
            </a:r>
            <a:r>
              <a:rPr lang="en-US" smtClean="0">
                <a:latin typeface="Arial" charset="0"/>
              </a:rPr>
              <a:t>s. He then selfed the F</a:t>
            </a:r>
            <a:r>
              <a:rPr lang="en-US" baseline="-25000" smtClean="0">
                <a:latin typeface="Arial" charset="0"/>
              </a:rPr>
              <a:t>1</a:t>
            </a:r>
            <a:r>
              <a:rPr lang="en-US" smtClean="0">
                <a:latin typeface="Arial" charset="0"/>
              </a:rPr>
              <a:t>s, which produced an F</a:t>
            </a:r>
            <a:r>
              <a:rPr lang="en-US" baseline="-25000" smtClean="0">
                <a:latin typeface="Arial" charset="0"/>
              </a:rPr>
              <a:t>2</a:t>
            </a:r>
            <a:r>
              <a:rPr lang="en-US" smtClean="0">
                <a:latin typeface="Arial" charset="0"/>
              </a:rPr>
              <a:t> generation that was more variable than the F</a:t>
            </a:r>
            <a:r>
              <a:rPr lang="en-US" baseline="-25000" smtClean="0">
                <a:latin typeface="Arial" charset="0"/>
              </a:rPr>
              <a:t>1</a:t>
            </a:r>
            <a:r>
              <a:rPr lang="en-US" smtClean="0">
                <a:latin typeface="Arial" charset="0"/>
              </a:rPr>
              <a:t> generation, but did not approach the extremes of the parental strains. Finally, East recovered the parental phenotypes by selectively breeding from the F</a:t>
            </a:r>
            <a:r>
              <a:rPr lang="en-US" baseline="-25000" smtClean="0">
                <a:latin typeface="Arial" charset="0"/>
              </a:rPr>
              <a:t>2</a:t>
            </a:r>
            <a:r>
              <a:rPr lang="en-US" smtClean="0">
                <a:latin typeface="Arial" charset="0"/>
              </a:rPr>
              <a:t> plants. Drawn from data in Table 1 of East (1916); after Ayala (1982).</a:t>
            </a:r>
          </a:p>
          <a:p>
            <a:pPr eaLnBrk="1" hangingPunct="1"/>
            <a:endParaRPr lang="en-US" smtClean="0">
              <a:latin typeface="Arial" charset="0"/>
            </a:endParaRPr>
          </a:p>
          <a:p>
            <a:pPr eaLnBrk="1" hangingPunct="1"/>
            <a:r>
              <a:rPr lang="en-US" smtClean="0">
                <a:latin typeface="Arial" charset="0"/>
              </a:rPr>
              <a:t>6 loci: total of 1-12 pluses and zero: = 13 phenotypes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44E2D84-5E1B-442E-A1D1-9F622FF5F808}" type="slidenum">
              <a:rPr lang="en-US" smtClean="0"/>
              <a:pPr/>
              <a:t>50</a:t>
            </a:fld>
            <a:endParaRPr lang="en-US" smtClean="0"/>
          </a:p>
        </p:txBody>
      </p:sp>
      <p:sp>
        <p:nvSpPr>
          <p:cNvPr id="115715" name="Rectangle 2"/>
          <p:cNvSpPr>
            <a:spLocks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smtClean="0">
                <a:latin typeface="Arial" charset="0"/>
              </a:rPr>
              <a:t>Figure 9.24 A multidimensional analysis of selection on antipredator defenses in garter snakes</a:t>
            </a:r>
          </a:p>
          <a:p>
            <a:pPr eaLnBrk="1" hangingPunct="1"/>
            <a:r>
              <a:rPr lang="en-US" smtClean="0">
                <a:latin typeface="Arial" charset="0"/>
              </a:rPr>
              <a:t>The grid surface shows the relationship between fitness and both color pattern and evasive behavior. From Fig. 1 in Brodie (1992).</a:t>
            </a:r>
          </a:p>
          <a:p>
            <a:pPr eaLnBrk="1" hangingPunct="1"/>
            <a:endParaRPr lang="en-US" smtClean="0">
              <a:latin typeface="Arial" charset="0"/>
            </a:endParaRPr>
          </a:p>
          <a:p>
            <a:pPr eaLnBrk="1" hangingPunct="1"/>
            <a:r>
              <a:rPr lang="en-US" smtClean="0">
                <a:latin typeface="Arial" charset="0"/>
              </a:rPr>
              <a:t>Snakes that are striped are harder to judge speed so they should not reverse. Alternatively unstriped and reversals. Selection can select for trait combinations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152D6FE2-8635-4A20-A7F0-764F411AEECF}" type="slidenum">
              <a:rPr lang="en-US" smtClean="0"/>
              <a:pPr/>
              <a:t>51</a:t>
            </a:fld>
            <a:endParaRPr lang="en-US" smtClean="0"/>
          </a:p>
        </p:txBody>
      </p:sp>
      <p:sp>
        <p:nvSpPr>
          <p:cNvPr id="116739" name="Rectangle 2"/>
          <p:cNvSpPr>
            <a:spLocks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smtClean="0">
                <a:latin typeface="Arial" charset="0"/>
              </a:rPr>
              <a:t>Figure 9.25 Three modes of selection</a:t>
            </a:r>
          </a:p>
          <a:p>
            <a:pPr eaLnBrk="1" hangingPunct="1"/>
            <a:r>
              <a:rPr lang="en-US" smtClean="0">
                <a:latin typeface="Arial" charset="0"/>
              </a:rPr>
              <a:t>Each column represents a mode of selection. The graphs in row (a) are histograms showing the distribution of a phenotypic trait in a hypothetical population before selection. The graphs in row (b) show different patterns of selection; they plot the probability of survival (a measure of fitness) as a function of phenotype. The graphs in row (c) are histograms showing the distribution of the phenotypic trait in the survivors. The blue triangle under each histogram shows the mean of the population. The blue bar under each histogram shows the variation +/- 2 standard deviations from the mean). After Cavalli-Sforza and Bodmer (1971).</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DABAFDF-B9B0-4C62-8A7A-E0C169873E59}" type="slidenum">
              <a:rPr lang="en-US" smtClean="0"/>
              <a:pPr/>
              <a:t>52</a:t>
            </a:fld>
            <a:endParaRPr lang="en-US" smtClean="0"/>
          </a:p>
        </p:txBody>
      </p:sp>
      <p:sp>
        <p:nvSpPr>
          <p:cNvPr id="117763" name="Rectangle 2"/>
          <p:cNvSpPr>
            <a:spLocks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smtClean="0">
                <a:latin typeface="Arial" charset="0"/>
              </a:rPr>
              <a:t>Figure 9.26 Stabilizing selection on a gall-making fly</a:t>
            </a:r>
          </a:p>
          <a:p>
            <a:pPr eaLnBrk="1" hangingPunct="1"/>
            <a:r>
              <a:rPr lang="en-US" smtClean="0">
                <a:latin typeface="Arial" charset="0"/>
              </a:rPr>
              <a:t>(a) Parasitoid wasps kill fly larvae inside small galls at higher rates than they kill larvae inside large galls. (b) Birds kill fly larvae inside large galls at higher rates than they kill larvae inside small galls. (c) The distribution of gall sizes before (tan + red portion of bars) and after (red portion of bars) selection by parasitoids and birds. Overall, fly larvae inside medium-sized galls survived at the highest rates. From Weis and Abrahamson (1986).</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009E0DB-BD86-4208-A982-A24DE257A404}" type="slidenum">
              <a:rPr lang="en-US" smtClean="0"/>
              <a:pPr/>
              <a:t>53</a:t>
            </a:fld>
            <a:endParaRPr lang="en-US" smtClean="0"/>
          </a:p>
        </p:txBody>
      </p:sp>
      <p:sp>
        <p:nvSpPr>
          <p:cNvPr id="118787" name="Rectangle 2"/>
          <p:cNvSpPr>
            <a:spLocks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mtClean="0">
                <a:latin typeface="Arial" charset="0"/>
              </a:rPr>
              <a:t>Figure 9.27 Disruptive selection on bill size in the black-bellied seedcracker (</a:t>
            </a:r>
            <a:r>
              <a:rPr lang="en-US" i="1" smtClean="0">
                <a:latin typeface="Arial" charset="0"/>
              </a:rPr>
              <a:t>Pyrenestes o. ostrinus</a:t>
            </a:r>
            <a:r>
              <a:rPr lang="en-US" smtClean="0">
                <a:latin typeface="Arial" charset="0"/>
              </a:rPr>
              <a:t>)</a:t>
            </a:r>
          </a:p>
          <a:p>
            <a:pPr eaLnBrk="1" hangingPunct="1"/>
            <a:r>
              <a:rPr lang="en-US" smtClean="0">
                <a:latin typeface="Arial" charset="0"/>
              </a:rPr>
              <a:t>Each graph shows the distribution of lower bill widths (a) or lengths (b) in a population of black-bellied seedcrackers, an African finch. The light-colored portion of each bar represents juveniles that did not survive to adulthood; the dark-colored portion represents juveniles that did survive. The survivors were those individuals with bills that were either relatively large or relatively small. Rerendered from Bates Smith (1993).</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FD66C01F-648F-4C9B-8151-0D73AA88A2DE}" type="slidenum">
              <a:rPr lang="en-US" smtClean="0"/>
              <a:pPr/>
              <a:t>54</a:t>
            </a:fld>
            <a:endParaRPr lang="en-US" smtClean="0"/>
          </a:p>
        </p:txBody>
      </p:sp>
      <p:sp>
        <p:nvSpPr>
          <p:cNvPr id="119811" name="Rectangle 2"/>
          <p:cNvSpPr>
            <a:spLocks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8989CC3F-68AB-483E-AE5F-A27651457D55}" type="slidenum">
              <a:rPr lang="en-US" smtClean="0"/>
              <a:pPr/>
              <a:t>55</a:t>
            </a:fld>
            <a:endParaRPr lang="en-US" smtClean="0"/>
          </a:p>
        </p:txBody>
      </p:sp>
      <p:sp>
        <p:nvSpPr>
          <p:cNvPr id="120835" name="Rectangle 2"/>
          <p:cNvSpPr>
            <a:spLocks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dirty="0" smtClean="0">
                <a:latin typeface="Arial" charset="0"/>
              </a:rPr>
              <a:t>Figure 9.28 High heritability within populations tells us nothing about the cause of differences between populations</a:t>
            </a:r>
          </a:p>
          <a:p>
            <a:pPr eaLnBrk="1" hangingPunct="1"/>
            <a:r>
              <a:rPr lang="en-US" dirty="0" smtClean="0">
                <a:latin typeface="Arial" charset="0"/>
              </a:rPr>
              <a:t>We know the variation in height among the plants within each of these populations is entirely due to differences in their genes, because the plants grew in experimental common gardens where all experienced the same environment. The plants in the Stanford population are taller, on average, than the plants in the Mather population. Does this mean that the Stanford population is genetically superior to the Mather population? No: We know these two populations are genetically identical because they were grown from cuttings of the same seven plants. Reprinted from Clausen, Keck, and </a:t>
            </a:r>
            <a:r>
              <a:rPr lang="en-US" dirty="0" err="1" smtClean="0">
                <a:latin typeface="Arial" charset="0"/>
              </a:rPr>
              <a:t>Hiesey</a:t>
            </a:r>
            <a:r>
              <a:rPr lang="en-US" dirty="0" smtClean="0">
                <a:latin typeface="Arial" charset="0"/>
              </a:rPr>
              <a:t> (1948).</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7BE7F65-0C23-4F19-B452-C393C60DE78A}" type="slidenum">
              <a:rPr lang="en-US" smtClean="0"/>
              <a:pPr/>
              <a:t>56</a:t>
            </a:fld>
            <a:endParaRPr lang="en-US" smtClean="0"/>
          </a:p>
        </p:txBody>
      </p:sp>
      <p:sp>
        <p:nvSpPr>
          <p:cNvPr id="121859" name="Rectangle 2"/>
          <p:cNvSpPr>
            <a:spLocks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smtClean="0">
                <a:latin typeface="Arial" charset="0"/>
              </a:rPr>
              <a:t>Figure 9.31a Data from experiments by Clausen, Keck, and Hiesey (1948)</a:t>
            </a:r>
          </a:p>
          <a:p>
            <a:pPr eaLnBrk="1" hangingPunct="1"/>
            <a:r>
              <a:rPr lang="en-US" smtClean="0">
                <a:latin typeface="Arial" charset="0"/>
              </a:rPr>
              <a:t>(a) A comparison between Achillea populations from low altitude (San Gregorio, California) versus high altitude (Mather, California).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A309D4F-F3C5-46C4-BEEF-23DB8DE7FBB0}" type="slidenum">
              <a:rPr lang="en-US" smtClean="0"/>
              <a:pPr/>
              <a:t>57</a:t>
            </a:fld>
            <a:endParaRPr lang="en-US" smtClean="0"/>
          </a:p>
        </p:txBody>
      </p:sp>
      <p:sp>
        <p:nvSpPr>
          <p:cNvPr id="122883" name="Rectangle 2"/>
          <p:cNvSpPr>
            <a:spLocks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smtClean="0">
                <a:latin typeface="Arial" charset="0"/>
              </a:rPr>
              <a:t>Figure 9.31b Data from experiments by Clausen, Keck, and Hiesey (1948)</a:t>
            </a:r>
          </a:p>
          <a:p>
            <a:pPr eaLnBrk="1" hangingPunct="1"/>
            <a:r>
              <a:rPr lang="en-US" smtClean="0">
                <a:latin typeface="Arial" charset="0"/>
              </a:rPr>
              <a:t>(b) Plants from low and high altitude grown in a common garden at low altitude (Stanford, California).</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0597C24B-C6D5-4D94-AA17-F3A1DB506ED8}" type="slidenum">
              <a:rPr lang="en-US" smtClean="0"/>
              <a:pPr/>
              <a:t>58</a:t>
            </a:fld>
            <a:endParaRPr lang="en-US" smtClean="0"/>
          </a:p>
        </p:txBody>
      </p:sp>
      <p:sp>
        <p:nvSpPr>
          <p:cNvPr id="123907" name="Rectangle 2"/>
          <p:cNvSpPr>
            <a:spLocks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mtClean="0">
                <a:latin typeface="Arial" charset="0"/>
              </a:rPr>
              <a:t>Figure 9.31c Data from experiments by Clausen, Keck, and Hiesey (1948)</a:t>
            </a:r>
          </a:p>
          <a:p>
            <a:pPr eaLnBrk="1" hangingPunct="1"/>
            <a:r>
              <a:rPr lang="en-US" smtClean="0">
                <a:latin typeface="Arial" charset="0"/>
              </a:rPr>
              <a:t>(c) Plants from low and high altitude grown in a common garden at high altitude (Mather, California).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99EFD22-7BA8-4D7D-AEE7-9901ACBC288F}" type="slidenum">
              <a:rPr lang="en-US" smtClean="0"/>
              <a:pPr/>
              <a:t>59</a:t>
            </a:fld>
            <a:endParaRPr lang="en-US" smtClean="0"/>
          </a:p>
        </p:txBody>
      </p:sp>
      <p:sp>
        <p:nvSpPr>
          <p:cNvPr id="124931" name="Rectangle 2"/>
          <p:cNvSpPr>
            <a:spLocks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9B28865-E20D-4346-B668-673664B4AF83}" type="slidenum">
              <a:rPr lang="en-US" smtClean="0"/>
              <a:pPr/>
              <a:t>6</a:t>
            </a:fld>
            <a:endParaRPr lang="en-US" smtClean="0"/>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latin typeface="Arial" charset="0"/>
              </a:rPr>
              <a:t>Figure 9.4 Quantitative traits are influenced by the environment as well as genotype</a:t>
            </a:r>
          </a:p>
          <a:p>
            <a:pPr eaLnBrk="1" hangingPunct="1"/>
            <a:r>
              <a:rPr lang="en-US" smtClean="0">
                <a:latin typeface="Arial" charset="0"/>
              </a:rPr>
              <a:t>These three yarrow plants were grown from cuttings of the same individual, and are thus genetically identical. Reared at different altitudes, they show dramatic differences in height. Reprinted from Clausen, Keck, and Hiesey (1948).</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D5D8748-09B3-4F1D-BF39-F37A7B520FB3}" type="slidenum">
              <a:rPr lang="en-US" smtClean="0"/>
              <a:pPr/>
              <a:t>60</a:t>
            </a:fld>
            <a:endParaRPr lang="en-US" smtClean="0"/>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9BE5DE41-C27F-4BE7-AED3-316689ADB951}" type="slidenum">
              <a:rPr lang="en-US" smtClean="0"/>
              <a:pPr/>
              <a:t>61</a:t>
            </a:fld>
            <a:endParaRPr lang="en-US" smtClean="0"/>
          </a:p>
        </p:txBody>
      </p:sp>
      <p:sp>
        <p:nvSpPr>
          <p:cNvPr id="126979" name="Rectangle 2"/>
          <p:cNvSpPr>
            <a:spLocks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A646AB2-2395-4B2A-B6AC-FD76AF742C10}" type="slidenum">
              <a:rPr lang="en-US" smtClean="0"/>
              <a:pPr/>
              <a:t>7</a:t>
            </a:fld>
            <a:endParaRPr lang="en-US" smtClean="0"/>
          </a:p>
        </p:txBody>
      </p:sp>
      <p:sp>
        <p:nvSpPr>
          <p:cNvPr id="71683" name="Rectangle 2"/>
          <p:cNvSpPr>
            <a:spLocks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5272ADA-8426-4073-9B75-BE341CA09593}" type="slidenum">
              <a:rPr lang="en-US" smtClean="0"/>
              <a:pPr/>
              <a:t>8</a:t>
            </a:fld>
            <a:endParaRPr lang="en-US" smtClean="0"/>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0948721-58CE-4ACE-96B8-9C27E8F26B99}" type="slidenum">
              <a:rPr lang="en-US" smtClean="0"/>
              <a:pPr/>
              <a:t>9</a:t>
            </a:fld>
            <a:endParaRPr lang="en-US" smtClean="0"/>
          </a:p>
        </p:txBody>
      </p:sp>
      <p:sp>
        <p:nvSpPr>
          <p:cNvPr id="73731" name="Rectangle 2"/>
          <p:cNvSpPr>
            <a:spLocks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smtClean="0">
                <a:latin typeface="Arial" charset="0"/>
              </a:rPr>
              <a:t>Figure 9.5 A phylogeny of </a:t>
            </a:r>
            <a:r>
              <a:rPr lang="en-US" i="1" smtClean="0">
                <a:latin typeface="Arial" charset="0"/>
              </a:rPr>
              <a:t>Mimulus cardinalis</a:t>
            </a:r>
            <a:r>
              <a:rPr lang="en-US" smtClean="0">
                <a:latin typeface="Arial" charset="0"/>
              </a:rPr>
              <a:t>, </a:t>
            </a:r>
            <a:r>
              <a:rPr lang="en-US" i="1" smtClean="0">
                <a:latin typeface="Arial" charset="0"/>
              </a:rPr>
              <a:t>Mimulus lewisii</a:t>
            </a:r>
            <a:r>
              <a:rPr lang="en-US" smtClean="0">
                <a:latin typeface="Arial" charset="0"/>
              </a:rPr>
              <a:t>, and kin</a:t>
            </a:r>
          </a:p>
          <a:p>
            <a:pPr eaLnBrk="1" hangingPunct="1"/>
            <a:r>
              <a:rPr lang="en-US" smtClean="0">
                <a:latin typeface="Arial" charset="0"/>
              </a:rPr>
              <a:t>The common ancestor of these species was pollinated by bees. Pollination by hummingbirds evolved twice: once in the common ancestor of </a:t>
            </a:r>
            <a:r>
              <a:rPr lang="en-US" i="1" smtClean="0">
                <a:latin typeface="Arial" charset="0"/>
              </a:rPr>
              <a:t>M. eastwoodiae</a:t>
            </a:r>
            <a:r>
              <a:rPr lang="en-US" smtClean="0">
                <a:latin typeface="Arial" charset="0"/>
              </a:rPr>
              <a:t> and kin, and once in </a:t>
            </a:r>
            <a:r>
              <a:rPr lang="en-US" i="1" smtClean="0">
                <a:latin typeface="Arial" charset="0"/>
              </a:rPr>
              <a:t>M. cardinalis</a:t>
            </a:r>
            <a:r>
              <a:rPr lang="en-US" smtClean="0">
                <a:latin typeface="Arial" charset="0"/>
              </a:rPr>
              <a:t>. What genes are involved and what are their effects? After Beardsley et al. (2003).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A6E3C3-DEBA-43B5-9979-D3F5E64CC59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63B6C-6E88-482B-AF62-34494013CAA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730F52-28DC-4BF1-9B23-94A9E8CAE3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4BE62A-743D-4C73-8956-770174531C6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3648CB-B0E3-40A4-B9D0-E6680A724B3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F29AD6-03AC-431D-87B1-BA00B20144E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961D9A-DEDD-4B31-80D9-C6E7CBC7AE5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B51E0C-55C2-4805-826D-9209DC624FB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1B1F03-BD13-4A12-8CD2-BB4720D9E4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2C0A2B-5F5D-4681-8550-2AA7ED42918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64C309-0AFF-45B7-985E-253C5FDE0D5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CA3C7BC-03C2-487D-8AF6-4FB89CC379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48" charset="0"/>
        </a:defRPr>
      </a:lvl2pPr>
      <a:lvl3pPr algn="ctr" rtl="0" eaLnBrk="0" fontAlgn="base" hangingPunct="0">
        <a:spcBef>
          <a:spcPct val="0"/>
        </a:spcBef>
        <a:spcAft>
          <a:spcPct val="0"/>
        </a:spcAft>
        <a:defRPr sz="4400">
          <a:solidFill>
            <a:schemeClr val="tx2"/>
          </a:solidFill>
          <a:latin typeface="Times" pitchFamily="48" charset="0"/>
        </a:defRPr>
      </a:lvl3pPr>
      <a:lvl4pPr algn="ctr" rtl="0" eaLnBrk="0" fontAlgn="base" hangingPunct="0">
        <a:spcBef>
          <a:spcPct val="0"/>
        </a:spcBef>
        <a:spcAft>
          <a:spcPct val="0"/>
        </a:spcAft>
        <a:defRPr sz="4400">
          <a:solidFill>
            <a:schemeClr val="tx2"/>
          </a:solidFill>
          <a:latin typeface="Times" pitchFamily="48" charset="0"/>
        </a:defRPr>
      </a:lvl4pPr>
      <a:lvl5pPr algn="ctr" rtl="0" eaLnBrk="0" fontAlgn="base" hangingPunct="0">
        <a:spcBef>
          <a:spcPct val="0"/>
        </a:spcBef>
        <a:spcAft>
          <a:spcPct val="0"/>
        </a:spcAft>
        <a:defRPr sz="4400">
          <a:solidFill>
            <a:schemeClr val="tx2"/>
          </a:solidFill>
          <a:latin typeface="Times" pitchFamily="48" charset="0"/>
        </a:defRPr>
      </a:lvl5pPr>
      <a:lvl6pPr marL="457200" algn="ctr" rtl="0" fontAlgn="base">
        <a:spcBef>
          <a:spcPct val="0"/>
        </a:spcBef>
        <a:spcAft>
          <a:spcPct val="0"/>
        </a:spcAft>
        <a:defRPr sz="4400">
          <a:solidFill>
            <a:schemeClr val="tx2"/>
          </a:solidFill>
          <a:latin typeface="Times" pitchFamily="48" charset="0"/>
        </a:defRPr>
      </a:lvl6pPr>
      <a:lvl7pPr marL="914400" algn="ctr" rtl="0" fontAlgn="base">
        <a:spcBef>
          <a:spcPct val="0"/>
        </a:spcBef>
        <a:spcAft>
          <a:spcPct val="0"/>
        </a:spcAft>
        <a:defRPr sz="4400">
          <a:solidFill>
            <a:schemeClr val="tx2"/>
          </a:solidFill>
          <a:latin typeface="Times" pitchFamily="48" charset="0"/>
        </a:defRPr>
      </a:lvl7pPr>
      <a:lvl8pPr marL="1371600" algn="ctr" rtl="0" fontAlgn="base">
        <a:spcBef>
          <a:spcPct val="0"/>
        </a:spcBef>
        <a:spcAft>
          <a:spcPct val="0"/>
        </a:spcAft>
        <a:defRPr sz="4400">
          <a:solidFill>
            <a:schemeClr val="tx2"/>
          </a:solidFill>
          <a:latin typeface="Times" pitchFamily="48" charset="0"/>
        </a:defRPr>
      </a:lvl8pPr>
      <a:lvl9pPr marL="1828800" algn="ctr" rtl="0" fontAlgn="base">
        <a:spcBef>
          <a:spcPct val="0"/>
        </a:spcBef>
        <a:spcAft>
          <a:spcPct val="0"/>
        </a:spcAft>
        <a:defRPr sz="4400">
          <a:solidFill>
            <a:schemeClr val="tx2"/>
          </a:solidFill>
          <a:latin typeface="Times" pitchFamily="4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2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wmf"/></Relationships>
</file>

<file path=ppt/slides/_rels/slide2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2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w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wmf"/></Relationships>
</file>

<file path=ppt/slides/_rels/slide3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3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wmf"/></Relationships>
</file>

<file path=ppt/slides/_rels/slide3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wmf"/></Relationships>
</file>

<file path=ppt/slides/_rels/slide3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9.wmf"/></Relationships>
</file>

<file path=ppt/slides/_rels/slide3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1.wmf"/></Relationships>
</file>

<file path=ppt/slides/_rels/slide3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wmf"/></Relationships>
</file>

<file path=ppt/slides/_rels/slide3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5.wmf"/></Relationships>
</file>

<file path=ppt/slides/_rels/slide3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7.wmf"/></Relationships>
</file>

<file path=ppt/slides/_rels/slide3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9.w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nvSpPr>
        <p:spPr bwMode="auto">
          <a:xfrm>
            <a:off x="1371600" y="609600"/>
            <a:ext cx="6400800" cy="1524000"/>
          </a:xfrm>
          <a:prstGeom prst="rect">
            <a:avLst/>
          </a:prstGeom>
          <a:noFill/>
          <a:ln w="9525">
            <a:noFill/>
            <a:miter lim="800000"/>
            <a:headEnd/>
            <a:tailEnd/>
          </a:ln>
        </p:spPr>
        <p:txBody>
          <a:bodyPr/>
          <a:lstStyle/>
          <a:p>
            <a:pPr algn="ctr">
              <a:lnSpc>
                <a:spcPct val="120000"/>
              </a:lnSpc>
            </a:pPr>
            <a:r>
              <a:rPr lang="en-US" sz="2800">
                <a:latin typeface="Verdana" pitchFamily="48" charset="0"/>
              </a:rPr>
              <a:t>Evolution at Multiple Loci:</a:t>
            </a:r>
          </a:p>
          <a:p>
            <a:pPr algn="ctr">
              <a:lnSpc>
                <a:spcPct val="120000"/>
              </a:lnSpc>
            </a:pPr>
            <a:r>
              <a:rPr lang="en-US" sz="2800">
                <a:latin typeface="Verdana" pitchFamily="48" charset="0"/>
              </a:rPr>
              <a:t>Quantitative Genetics</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ew+bee cropped copy"/>
          <p:cNvPicPr>
            <a:picLocks noChangeAspect="1" noChangeArrowheads="1"/>
          </p:cNvPicPr>
          <p:nvPr/>
        </p:nvPicPr>
        <p:blipFill>
          <a:blip r:embed="rId3" cstate="print"/>
          <a:srcRect/>
          <a:stretch>
            <a:fillRect/>
          </a:stretch>
        </p:blipFill>
        <p:spPr bwMode="auto">
          <a:xfrm>
            <a:off x="1411288" y="677863"/>
            <a:ext cx="6305550" cy="5434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ard+hummer-cropped"/>
          <p:cNvPicPr>
            <a:picLocks noChangeAspect="1" noChangeArrowheads="1"/>
          </p:cNvPicPr>
          <p:nvPr/>
        </p:nvPicPr>
        <p:blipFill>
          <a:blip r:embed="rId3" cstate="print"/>
          <a:srcRect/>
          <a:stretch>
            <a:fillRect/>
          </a:stretch>
        </p:blipFill>
        <p:spPr bwMode="auto">
          <a:xfrm>
            <a:off x="1338263" y="1047750"/>
            <a:ext cx="6467475"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ph idx="4294967295"/>
          </p:nvPr>
        </p:nvGraphicFramePr>
        <p:xfrm>
          <a:off x="2376488" y="228600"/>
          <a:ext cx="5053012" cy="6629400"/>
        </p:xfrm>
        <a:graphic>
          <a:graphicData uri="http://schemas.openxmlformats.org/presentationml/2006/ole">
            <p:oleObj spid="_x0000_s1026" name="Image" r:id="rId4" imgW="859319" imgH="1127524" progId="PhotoshopElements.Image.2">
              <p:embed/>
            </p:oleObj>
          </a:graphicData>
        </a:graphic>
      </p:graphicFrame>
      <p:sp>
        <p:nvSpPr>
          <p:cNvPr id="1027" name="Text Box 3"/>
          <p:cNvSpPr txBox="1">
            <a:spLocks noChangeArrowheads="1"/>
          </p:cNvSpPr>
          <p:nvPr/>
        </p:nvSpPr>
        <p:spPr bwMode="auto">
          <a:xfrm>
            <a:off x="473075" y="1812925"/>
            <a:ext cx="1458913" cy="457200"/>
          </a:xfrm>
          <a:prstGeom prst="rect">
            <a:avLst/>
          </a:prstGeom>
          <a:noFill/>
          <a:ln w="9525">
            <a:noFill/>
            <a:miter lim="800000"/>
            <a:headEnd/>
            <a:tailEnd/>
          </a:ln>
        </p:spPr>
        <p:txBody>
          <a:bodyPr wrap="none">
            <a:spAutoFit/>
          </a:bodyPr>
          <a:lstStyle/>
          <a:p>
            <a:pPr eaLnBrk="1" hangingPunct="1"/>
            <a:r>
              <a:rPr lang="en-US">
                <a:latin typeface="Comic Sans MS" pitchFamily="66" charset="0"/>
              </a:rPr>
              <a:t>No filter</a:t>
            </a:r>
          </a:p>
        </p:txBody>
      </p:sp>
      <p:sp>
        <p:nvSpPr>
          <p:cNvPr id="1028" name="Text Box 4"/>
          <p:cNvSpPr txBox="1">
            <a:spLocks noChangeArrowheads="1"/>
          </p:cNvSpPr>
          <p:nvPr/>
        </p:nvSpPr>
        <p:spPr bwMode="auto">
          <a:xfrm>
            <a:off x="0" y="4267200"/>
            <a:ext cx="2508250" cy="822325"/>
          </a:xfrm>
          <a:prstGeom prst="rect">
            <a:avLst/>
          </a:prstGeom>
          <a:noFill/>
          <a:ln w="9525">
            <a:noFill/>
            <a:miter lim="800000"/>
            <a:headEnd/>
            <a:tailEnd/>
          </a:ln>
        </p:spPr>
        <p:txBody>
          <a:bodyPr wrap="none">
            <a:spAutoFit/>
          </a:bodyPr>
          <a:lstStyle/>
          <a:p>
            <a:pPr eaLnBrk="1" hangingPunct="1"/>
            <a:r>
              <a:rPr lang="en-US">
                <a:latin typeface="Comic Sans MS" pitchFamily="66" charset="0"/>
              </a:rPr>
              <a:t>Filtered image—</a:t>
            </a:r>
          </a:p>
          <a:p>
            <a:pPr eaLnBrk="1" hangingPunct="1"/>
            <a:r>
              <a:rPr lang="en-US">
                <a:latin typeface="Comic Sans MS" pitchFamily="66" charset="0"/>
              </a:rPr>
              <a:t>“bumblevision”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09_F06"/>
          <p:cNvPicPr>
            <a:picLocks noChangeAspect="1" noChangeArrowheads="1"/>
          </p:cNvPicPr>
          <p:nvPr/>
        </p:nvPicPr>
        <p:blipFill>
          <a:blip r:embed="rId3" cstate="print"/>
          <a:srcRect/>
          <a:stretch>
            <a:fillRect/>
          </a:stretch>
        </p:blipFill>
        <p:spPr bwMode="auto">
          <a:xfrm>
            <a:off x="2286000" y="228600"/>
            <a:ext cx="4589463" cy="6399213"/>
          </a:xfrm>
          <a:prstGeom prst="rect">
            <a:avLst/>
          </a:prstGeom>
          <a:noFill/>
          <a:ln w="9525">
            <a:noFill/>
            <a:miter lim="800000"/>
            <a:headEnd/>
            <a:tailEnd/>
          </a:ln>
        </p:spPr>
      </p:pic>
      <p:sp>
        <p:nvSpPr>
          <p:cNvPr id="16387" name="Text Box 3"/>
          <p:cNvSpPr txBox="1">
            <a:spLocks noChangeArrowheads="1"/>
          </p:cNvSpPr>
          <p:nvPr/>
        </p:nvSpPr>
        <p:spPr bwMode="auto">
          <a:xfrm>
            <a:off x="441325" y="498475"/>
            <a:ext cx="1960563" cy="2282825"/>
          </a:xfrm>
          <a:prstGeom prst="rect">
            <a:avLst/>
          </a:prstGeom>
          <a:noFill/>
          <a:ln w="9525">
            <a:noFill/>
            <a:miter lim="800000"/>
            <a:headEnd/>
            <a:tailEnd/>
          </a:ln>
        </p:spPr>
        <p:txBody>
          <a:bodyPr wrap="none">
            <a:spAutoFit/>
          </a:bodyPr>
          <a:lstStyle/>
          <a:p>
            <a:r>
              <a:rPr lang="en-US"/>
              <a:t>Segregation</a:t>
            </a:r>
          </a:p>
          <a:p>
            <a:r>
              <a:rPr lang="en-US"/>
              <a:t>Of floral types</a:t>
            </a:r>
          </a:p>
          <a:p>
            <a:r>
              <a:rPr lang="en-US"/>
              <a:t>Demonstrate</a:t>
            </a:r>
          </a:p>
          <a:p>
            <a:r>
              <a:rPr lang="en-US"/>
              <a:t>Genetic basis</a:t>
            </a:r>
          </a:p>
          <a:p>
            <a:r>
              <a:rPr lang="en-US"/>
              <a:t>Of trait </a:t>
            </a:r>
          </a:p>
          <a:p>
            <a:r>
              <a:rPr lang="en-US"/>
              <a:t>Differences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idx="4294967295"/>
          </p:nvPr>
        </p:nvGraphicFramePr>
        <p:xfrm>
          <a:off x="1143000" y="304800"/>
          <a:ext cx="3411538" cy="6126163"/>
        </p:xfrm>
        <a:graphic>
          <a:graphicData uri="http://schemas.openxmlformats.org/presentationml/2006/ole">
            <p:oleObj spid="_x0000_s2050" name="Image" r:id="rId4" imgW="773997" imgH="1391415" progId="PhotoshopElements.Image.2">
              <p:embed/>
            </p:oleObj>
          </a:graphicData>
        </a:graphic>
      </p:graphicFrame>
      <p:sp>
        <p:nvSpPr>
          <p:cNvPr id="2051" name="Text Box 3"/>
          <p:cNvSpPr txBox="1">
            <a:spLocks noChangeArrowheads="1"/>
          </p:cNvSpPr>
          <p:nvPr/>
        </p:nvSpPr>
        <p:spPr bwMode="auto">
          <a:xfrm>
            <a:off x="4860925" y="2398713"/>
            <a:ext cx="2597150" cy="366712"/>
          </a:xfrm>
          <a:prstGeom prst="rect">
            <a:avLst/>
          </a:prstGeom>
          <a:noFill/>
          <a:ln w="9525">
            <a:noFill/>
            <a:miter lim="800000"/>
            <a:headEnd/>
            <a:tailEnd/>
          </a:ln>
        </p:spPr>
        <p:txBody>
          <a:bodyPr wrap="none">
            <a:spAutoFit/>
          </a:bodyPr>
          <a:lstStyle/>
          <a:p>
            <a:pPr eaLnBrk="1" hangingPunct="1"/>
            <a:r>
              <a:rPr lang="en-US" sz="1800">
                <a:latin typeface="Arial" charset="0"/>
              </a:rPr>
              <a:t>Convergent evolution??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ph idx="4294967295"/>
          </p:nvPr>
        </p:nvGraphicFramePr>
        <p:xfrm>
          <a:off x="390525" y="581025"/>
          <a:ext cx="8458200" cy="5487988"/>
        </p:xfrm>
        <a:graphic>
          <a:graphicData uri="http://schemas.openxmlformats.org/presentationml/2006/ole">
            <p:oleObj spid="_x0000_s3074" name="Image" r:id="rId4" imgW="1280163" imgH="830511" progId="PhotoshopElements.Image.2">
              <p:embed/>
            </p:oleObj>
          </a:graphicData>
        </a:graphic>
      </p:graphicFrame>
      <p:sp>
        <p:nvSpPr>
          <p:cNvPr id="3075" name="Text Box 3"/>
          <p:cNvSpPr txBox="1">
            <a:spLocks noChangeArrowheads="1"/>
          </p:cNvSpPr>
          <p:nvPr/>
        </p:nvSpPr>
        <p:spPr bwMode="auto">
          <a:xfrm>
            <a:off x="2743200" y="0"/>
            <a:ext cx="2635250" cy="366713"/>
          </a:xfrm>
          <a:prstGeom prst="rect">
            <a:avLst/>
          </a:prstGeom>
          <a:noFill/>
          <a:ln w="9525">
            <a:noFill/>
            <a:miter lim="800000"/>
            <a:headEnd/>
            <a:tailEnd/>
          </a:ln>
        </p:spPr>
        <p:txBody>
          <a:bodyPr wrap="none">
            <a:spAutoFit/>
          </a:bodyPr>
          <a:lstStyle/>
          <a:p>
            <a:pPr eaLnBrk="1" hangingPunct="1"/>
            <a:r>
              <a:rPr lang="en-US" sz="1800">
                <a:latin typeface="Arial" charset="0"/>
              </a:rPr>
              <a:t>Yosemite Sam thinks so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9_T01"/>
          <p:cNvPicPr>
            <a:picLocks noChangeAspect="1" noChangeArrowheads="1"/>
          </p:cNvPicPr>
          <p:nvPr/>
        </p:nvPicPr>
        <p:blipFill>
          <a:blip r:embed="rId3" cstate="print"/>
          <a:srcRect/>
          <a:stretch>
            <a:fillRect/>
          </a:stretch>
        </p:blipFill>
        <p:spPr bwMode="auto">
          <a:xfrm>
            <a:off x="304800" y="381000"/>
            <a:ext cx="8531225" cy="6094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9_F07"/>
          <p:cNvPicPr>
            <a:picLocks noChangeAspect="1" noChangeArrowheads="1"/>
          </p:cNvPicPr>
          <p:nvPr/>
        </p:nvPicPr>
        <p:blipFill>
          <a:blip r:embed="rId3" cstate="print"/>
          <a:srcRect/>
          <a:stretch>
            <a:fillRect/>
          </a:stretch>
        </p:blipFill>
        <p:spPr bwMode="auto">
          <a:xfrm>
            <a:off x="1066800" y="228600"/>
            <a:ext cx="7008813" cy="6399213"/>
          </a:xfrm>
          <a:prstGeom prst="rect">
            <a:avLst/>
          </a:prstGeom>
          <a:noFill/>
          <a:ln w="9525">
            <a:noFill/>
            <a:miter lim="800000"/>
            <a:headEnd/>
            <a:tailEnd/>
          </a:ln>
        </p:spPr>
      </p:pic>
      <p:sp>
        <p:nvSpPr>
          <p:cNvPr id="18435" name="TextBox 2"/>
          <p:cNvSpPr txBox="1">
            <a:spLocks noChangeArrowheads="1"/>
          </p:cNvSpPr>
          <p:nvPr/>
        </p:nvSpPr>
        <p:spPr bwMode="auto">
          <a:xfrm>
            <a:off x="6415088" y="228600"/>
            <a:ext cx="2193925" cy="338138"/>
          </a:xfrm>
          <a:prstGeom prst="rect">
            <a:avLst/>
          </a:prstGeom>
          <a:noFill/>
          <a:ln w="9525">
            <a:noFill/>
            <a:miter lim="800000"/>
            <a:headEnd/>
            <a:tailEnd/>
          </a:ln>
        </p:spPr>
        <p:txBody>
          <a:bodyPr wrap="none">
            <a:spAutoFit/>
          </a:bodyPr>
          <a:lstStyle/>
          <a:p>
            <a:r>
              <a:rPr lang="en-US" sz="1600" b="1">
                <a:latin typeface="Arial" charset="0"/>
                <a:cs typeface="Arial" charset="0"/>
              </a:rPr>
              <a:t> in the F2 generation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5"/>
          <p:cNvGrpSpPr>
            <a:grpSpLocks/>
          </p:cNvGrpSpPr>
          <p:nvPr/>
        </p:nvGrpSpPr>
        <p:grpSpPr bwMode="auto">
          <a:xfrm>
            <a:off x="990600" y="762000"/>
            <a:ext cx="2362200" cy="304800"/>
            <a:chOff x="990600" y="762000"/>
            <a:chExt cx="2362200" cy="304800"/>
          </a:xfrm>
        </p:grpSpPr>
        <p:cxnSp>
          <p:nvCxnSpPr>
            <p:cNvPr id="19487" name="Straight Connector 2"/>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19488" name="Straight Connector 8"/>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19489" name="Straight Connector 12"/>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grpSp>
        <p:nvGrpSpPr>
          <p:cNvPr id="19459" name="Group 16"/>
          <p:cNvGrpSpPr>
            <a:grpSpLocks/>
          </p:cNvGrpSpPr>
          <p:nvPr/>
        </p:nvGrpSpPr>
        <p:grpSpPr bwMode="auto">
          <a:xfrm>
            <a:off x="990600" y="1447800"/>
            <a:ext cx="2362200" cy="304800"/>
            <a:chOff x="990600" y="762000"/>
            <a:chExt cx="2362200" cy="304800"/>
          </a:xfrm>
        </p:grpSpPr>
        <p:cxnSp>
          <p:nvCxnSpPr>
            <p:cNvPr id="19484" name="Straight Connector 17"/>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19485" name="Straight Connector 18"/>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19486" name="Straight Connector 19"/>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grpSp>
        <p:nvGrpSpPr>
          <p:cNvPr id="19460" name="Group 20"/>
          <p:cNvGrpSpPr>
            <a:grpSpLocks/>
          </p:cNvGrpSpPr>
          <p:nvPr/>
        </p:nvGrpSpPr>
        <p:grpSpPr bwMode="auto">
          <a:xfrm>
            <a:off x="4648200" y="1371600"/>
            <a:ext cx="2362200" cy="304800"/>
            <a:chOff x="990600" y="762000"/>
            <a:chExt cx="2362200" cy="304800"/>
          </a:xfrm>
        </p:grpSpPr>
        <p:cxnSp>
          <p:nvCxnSpPr>
            <p:cNvPr id="19481" name="Straight Connector 21"/>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19482" name="Straight Connector 22"/>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19483" name="Straight Connector 23"/>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grpSp>
        <p:nvGrpSpPr>
          <p:cNvPr id="19461" name="Group 24"/>
          <p:cNvGrpSpPr>
            <a:grpSpLocks/>
          </p:cNvGrpSpPr>
          <p:nvPr/>
        </p:nvGrpSpPr>
        <p:grpSpPr bwMode="auto">
          <a:xfrm>
            <a:off x="4648200" y="762000"/>
            <a:ext cx="2362200" cy="304800"/>
            <a:chOff x="990600" y="762000"/>
            <a:chExt cx="2362200" cy="304800"/>
          </a:xfrm>
        </p:grpSpPr>
        <p:cxnSp>
          <p:nvCxnSpPr>
            <p:cNvPr id="19478" name="Straight Connector 25"/>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19479" name="Straight Connector 26"/>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19480" name="Straight Connector 27"/>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sp>
        <p:nvSpPr>
          <p:cNvPr id="19462" name="TextBox 28"/>
          <p:cNvSpPr txBox="1">
            <a:spLocks noChangeArrowheads="1"/>
          </p:cNvSpPr>
          <p:nvPr/>
        </p:nvSpPr>
        <p:spPr bwMode="auto">
          <a:xfrm>
            <a:off x="876300" y="228600"/>
            <a:ext cx="1406525"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C</a:t>
            </a:r>
            <a:r>
              <a:rPr lang="en-US" sz="3200">
                <a:latin typeface="Arial" charset="0"/>
                <a:cs typeface="Arial" charset="0"/>
              </a:rPr>
              <a:t>  Q</a:t>
            </a:r>
            <a:r>
              <a:rPr lang="en-US" sz="3200" baseline="-25000">
                <a:latin typeface="Arial" charset="0"/>
                <a:cs typeface="Arial" charset="0"/>
              </a:rPr>
              <a:t>c</a:t>
            </a:r>
          </a:p>
        </p:txBody>
      </p:sp>
      <p:sp>
        <p:nvSpPr>
          <p:cNvPr id="19463" name="TextBox 29"/>
          <p:cNvSpPr txBox="1">
            <a:spLocks noChangeArrowheads="1"/>
          </p:cNvSpPr>
          <p:nvPr/>
        </p:nvSpPr>
        <p:spPr bwMode="auto">
          <a:xfrm>
            <a:off x="4572000" y="1778000"/>
            <a:ext cx="1366838"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L</a:t>
            </a:r>
            <a:r>
              <a:rPr lang="en-US" sz="3200">
                <a:latin typeface="Arial" charset="0"/>
                <a:cs typeface="Arial" charset="0"/>
              </a:rPr>
              <a:t>  Q</a:t>
            </a:r>
            <a:r>
              <a:rPr lang="en-US" sz="3200" baseline="-25000">
                <a:latin typeface="Arial" charset="0"/>
                <a:cs typeface="Arial" charset="0"/>
              </a:rPr>
              <a:t>L</a:t>
            </a:r>
          </a:p>
        </p:txBody>
      </p:sp>
      <p:sp>
        <p:nvSpPr>
          <p:cNvPr id="19464" name="TextBox 30"/>
          <p:cNvSpPr txBox="1">
            <a:spLocks noChangeArrowheads="1"/>
          </p:cNvSpPr>
          <p:nvPr/>
        </p:nvSpPr>
        <p:spPr bwMode="auto">
          <a:xfrm>
            <a:off x="4613275" y="228600"/>
            <a:ext cx="1366838"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L</a:t>
            </a:r>
            <a:r>
              <a:rPr lang="en-US" sz="3200">
                <a:latin typeface="Arial" charset="0"/>
                <a:cs typeface="Arial" charset="0"/>
              </a:rPr>
              <a:t>  Q</a:t>
            </a:r>
            <a:r>
              <a:rPr lang="en-US" sz="3200" baseline="-25000">
                <a:latin typeface="Arial" charset="0"/>
                <a:cs typeface="Arial" charset="0"/>
              </a:rPr>
              <a:t>L</a:t>
            </a:r>
          </a:p>
        </p:txBody>
      </p:sp>
      <p:sp>
        <p:nvSpPr>
          <p:cNvPr id="19465" name="TextBox 31"/>
          <p:cNvSpPr txBox="1">
            <a:spLocks noChangeArrowheads="1"/>
          </p:cNvSpPr>
          <p:nvPr/>
        </p:nvSpPr>
        <p:spPr bwMode="auto">
          <a:xfrm>
            <a:off x="990600" y="1778000"/>
            <a:ext cx="1406525"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C</a:t>
            </a:r>
            <a:r>
              <a:rPr lang="en-US" sz="3200">
                <a:latin typeface="Arial" charset="0"/>
                <a:cs typeface="Arial" charset="0"/>
              </a:rPr>
              <a:t>  Q</a:t>
            </a:r>
            <a:r>
              <a:rPr lang="en-US" sz="3200" baseline="-25000">
                <a:latin typeface="Arial" charset="0"/>
                <a:cs typeface="Arial" charset="0"/>
              </a:rPr>
              <a:t>c</a:t>
            </a:r>
          </a:p>
        </p:txBody>
      </p:sp>
      <p:sp>
        <p:nvSpPr>
          <p:cNvPr id="19466" name="TextBox 32"/>
          <p:cNvSpPr txBox="1">
            <a:spLocks noChangeArrowheads="1"/>
          </p:cNvSpPr>
          <p:nvPr/>
        </p:nvSpPr>
        <p:spPr bwMode="auto">
          <a:xfrm>
            <a:off x="3810000" y="914400"/>
            <a:ext cx="338138" cy="461963"/>
          </a:xfrm>
          <a:prstGeom prst="rect">
            <a:avLst/>
          </a:prstGeom>
          <a:noFill/>
          <a:ln w="9525">
            <a:noFill/>
            <a:miter lim="800000"/>
            <a:headEnd/>
            <a:tailEnd/>
          </a:ln>
        </p:spPr>
        <p:txBody>
          <a:bodyPr wrap="none">
            <a:spAutoFit/>
          </a:bodyPr>
          <a:lstStyle/>
          <a:p>
            <a:r>
              <a:rPr lang="en-US"/>
              <a:t>x</a:t>
            </a:r>
          </a:p>
        </p:txBody>
      </p:sp>
      <p:grpSp>
        <p:nvGrpSpPr>
          <p:cNvPr id="19467" name="Group 33"/>
          <p:cNvGrpSpPr>
            <a:grpSpLocks/>
          </p:cNvGrpSpPr>
          <p:nvPr/>
        </p:nvGrpSpPr>
        <p:grpSpPr bwMode="auto">
          <a:xfrm>
            <a:off x="3124200" y="3124200"/>
            <a:ext cx="2362200" cy="304800"/>
            <a:chOff x="990600" y="762000"/>
            <a:chExt cx="2362200" cy="304800"/>
          </a:xfrm>
        </p:grpSpPr>
        <p:cxnSp>
          <p:nvCxnSpPr>
            <p:cNvPr id="19475" name="Straight Connector 34"/>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19476" name="Straight Connector 35"/>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19477" name="Straight Connector 36"/>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grpSp>
        <p:nvGrpSpPr>
          <p:cNvPr id="19468" name="Group 37"/>
          <p:cNvGrpSpPr>
            <a:grpSpLocks/>
          </p:cNvGrpSpPr>
          <p:nvPr/>
        </p:nvGrpSpPr>
        <p:grpSpPr bwMode="auto">
          <a:xfrm>
            <a:off x="3124200" y="3810000"/>
            <a:ext cx="2362200" cy="304800"/>
            <a:chOff x="990600" y="762000"/>
            <a:chExt cx="2362200" cy="304800"/>
          </a:xfrm>
        </p:grpSpPr>
        <p:cxnSp>
          <p:nvCxnSpPr>
            <p:cNvPr id="19472" name="Straight Connector 38"/>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19473" name="Straight Connector 39"/>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19474" name="Straight Connector 40"/>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sp>
        <p:nvSpPr>
          <p:cNvPr id="19469" name="TextBox 41"/>
          <p:cNvSpPr txBox="1">
            <a:spLocks noChangeArrowheads="1"/>
          </p:cNvSpPr>
          <p:nvPr/>
        </p:nvSpPr>
        <p:spPr bwMode="auto">
          <a:xfrm>
            <a:off x="3009900" y="2590800"/>
            <a:ext cx="1406525"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C</a:t>
            </a:r>
            <a:r>
              <a:rPr lang="en-US" sz="3200">
                <a:latin typeface="Arial" charset="0"/>
                <a:cs typeface="Arial" charset="0"/>
              </a:rPr>
              <a:t>  Q</a:t>
            </a:r>
            <a:r>
              <a:rPr lang="en-US" sz="3200" baseline="-25000">
                <a:latin typeface="Arial" charset="0"/>
                <a:cs typeface="Arial" charset="0"/>
              </a:rPr>
              <a:t>c</a:t>
            </a:r>
          </a:p>
        </p:txBody>
      </p:sp>
      <p:sp>
        <p:nvSpPr>
          <p:cNvPr id="19470" name="TextBox 42"/>
          <p:cNvSpPr txBox="1">
            <a:spLocks noChangeArrowheads="1"/>
          </p:cNvSpPr>
          <p:nvPr/>
        </p:nvSpPr>
        <p:spPr bwMode="auto">
          <a:xfrm>
            <a:off x="3124200" y="4140200"/>
            <a:ext cx="1366838"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L</a:t>
            </a:r>
            <a:r>
              <a:rPr lang="en-US" sz="3200">
                <a:latin typeface="Arial" charset="0"/>
                <a:cs typeface="Arial" charset="0"/>
              </a:rPr>
              <a:t>  Q</a:t>
            </a:r>
            <a:r>
              <a:rPr lang="en-US" sz="3200" baseline="-25000">
                <a:latin typeface="Arial" charset="0"/>
                <a:cs typeface="Arial" charset="0"/>
              </a:rPr>
              <a:t>L</a:t>
            </a:r>
          </a:p>
        </p:txBody>
      </p:sp>
      <p:sp>
        <p:nvSpPr>
          <p:cNvPr id="19471" name="TextBox 32"/>
          <p:cNvSpPr txBox="1">
            <a:spLocks noChangeArrowheads="1"/>
          </p:cNvSpPr>
          <p:nvPr/>
        </p:nvSpPr>
        <p:spPr bwMode="auto">
          <a:xfrm>
            <a:off x="714375" y="4876800"/>
            <a:ext cx="8429625" cy="1631950"/>
          </a:xfrm>
          <a:prstGeom prst="rect">
            <a:avLst/>
          </a:prstGeom>
          <a:noFill/>
          <a:ln w="9525">
            <a:noFill/>
            <a:miter lim="800000"/>
            <a:headEnd/>
            <a:tailEnd/>
          </a:ln>
        </p:spPr>
        <p:txBody>
          <a:bodyPr wrap="none">
            <a:spAutoFit/>
          </a:bodyPr>
          <a:lstStyle/>
          <a:p>
            <a:r>
              <a:rPr lang="en-US">
                <a:latin typeface="Arial" charset="0"/>
                <a:cs typeface="Arial" charset="0"/>
              </a:rPr>
              <a:t>If  the map distance is 5 cm then there is a 95% chance that </a:t>
            </a:r>
          </a:p>
          <a:p>
            <a:r>
              <a:rPr lang="en-US">
                <a:latin typeface="Arial" charset="0"/>
                <a:cs typeface="Arial" charset="0"/>
              </a:rPr>
              <a:t>the marker will be associated with the QTL in the F2:</a:t>
            </a:r>
          </a:p>
          <a:p>
            <a:endParaRPr lang="en-US">
              <a:latin typeface="Arial" charset="0"/>
              <a:cs typeface="Arial" charset="0"/>
            </a:endParaRPr>
          </a:p>
          <a:p>
            <a:r>
              <a:rPr lang="en-US" sz="2800">
                <a:latin typeface="Arial" charset="0"/>
                <a:cs typeface="Arial" charset="0"/>
              </a:rPr>
              <a:t>                        1- r(MQ)</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15"/>
          <p:cNvGrpSpPr>
            <a:grpSpLocks/>
          </p:cNvGrpSpPr>
          <p:nvPr/>
        </p:nvGrpSpPr>
        <p:grpSpPr bwMode="auto">
          <a:xfrm>
            <a:off x="990600" y="762000"/>
            <a:ext cx="2362200" cy="304800"/>
            <a:chOff x="990600" y="762000"/>
            <a:chExt cx="2362200" cy="304800"/>
          </a:xfrm>
        </p:grpSpPr>
        <p:cxnSp>
          <p:nvCxnSpPr>
            <p:cNvPr id="20519" name="Straight Connector 2"/>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20520" name="Straight Connector 8"/>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20521" name="Straight Connector 12"/>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grpSp>
        <p:nvGrpSpPr>
          <p:cNvPr id="20483" name="Group 16"/>
          <p:cNvGrpSpPr>
            <a:grpSpLocks/>
          </p:cNvGrpSpPr>
          <p:nvPr/>
        </p:nvGrpSpPr>
        <p:grpSpPr bwMode="auto">
          <a:xfrm>
            <a:off x="990600" y="1447800"/>
            <a:ext cx="2362200" cy="304800"/>
            <a:chOff x="990600" y="762000"/>
            <a:chExt cx="2362200" cy="304800"/>
          </a:xfrm>
        </p:grpSpPr>
        <p:cxnSp>
          <p:nvCxnSpPr>
            <p:cNvPr id="20516" name="Straight Connector 17"/>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20517" name="Straight Connector 18"/>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20518" name="Straight Connector 19"/>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sp>
        <p:nvSpPr>
          <p:cNvPr id="20484" name="TextBox 28"/>
          <p:cNvSpPr txBox="1">
            <a:spLocks noChangeArrowheads="1"/>
          </p:cNvSpPr>
          <p:nvPr/>
        </p:nvSpPr>
        <p:spPr bwMode="auto">
          <a:xfrm>
            <a:off x="876300" y="228600"/>
            <a:ext cx="2773363"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C1</a:t>
            </a:r>
            <a:r>
              <a:rPr lang="en-US" sz="3200">
                <a:latin typeface="Arial" charset="0"/>
                <a:cs typeface="Arial" charset="0"/>
              </a:rPr>
              <a:t>  Q</a:t>
            </a:r>
            <a:r>
              <a:rPr lang="en-US" sz="3200" baseline="-25000">
                <a:latin typeface="Arial" charset="0"/>
                <a:cs typeface="Arial" charset="0"/>
              </a:rPr>
              <a:t>c</a:t>
            </a:r>
            <a:r>
              <a:rPr lang="en-US" sz="3200">
                <a:latin typeface="Arial" charset="0"/>
                <a:cs typeface="Arial" charset="0"/>
              </a:rPr>
              <a:t>    M</a:t>
            </a:r>
            <a:r>
              <a:rPr lang="en-US" sz="3200" baseline="-25000">
                <a:latin typeface="Arial" charset="0"/>
                <a:cs typeface="Arial" charset="0"/>
              </a:rPr>
              <a:t>C2</a:t>
            </a:r>
          </a:p>
        </p:txBody>
      </p:sp>
      <p:sp>
        <p:nvSpPr>
          <p:cNvPr id="20485" name="TextBox 31"/>
          <p:cNvSpPr txBox="1">
            <a:spLocks noChangeArrowheads="1"/>
          </p:cNvSpPr>
          <p:nvPr/>
        </p:nvSpPr>
        <p:spPr bwMode="auto">
          <a:xfrm>
            <a:off x="990600" y="1778000"/>
            <a:ext cx="2551113"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C1</a:t>
            </a:r>
            <a:r>
              <a:rPr lang="en-US" sz="3200">
                <a:latin typeface="Arial" charset="0"/>
                <a:cs typeface="Arial" charset="0"/>
              </a:rPr>
              <a:t>  Q</a:t>
            </a:r>
            <a:r>
              <a:rPr lang="en-US" sz="3200" baseline="-25000">
                <a:latin typeface="Arial" charset="0"/>
                <a:cs typeface="Arial" charset="0"/>
              </a:rPr>
              <a:t>c    </a:t>
            </a:r>
            <a:r>
              <a:rPr lang="en-US" sz="3200">
                <a:latin typeface="Arial" charset="0"/>
                <a:cs typeface="Arial" charset="0"/>
              </a:rPr>
              <a:t>M</a:t>
            </a:r>
            <a:r>
              <a:rPr lang="en-US" sz="3200" baseline="-25000">
                <a:latin typeface="Arial" charset="0"/>
                <a:cs typeface="Arial" charset="0"/>
              </a:rPr>
              <a:t>C2</a:t>
            </a:r>
          </a:p>
        </p:txBody>
      </p:sp>
      <p:sp>
        <p:nvSpPr>
          <p:cNvPr id="20486" name="TextBox 32"/>
          <p:cNvSpPr txBox="1">
            <a:spLocks noChangeArrowheads="1"/>
          </p:cNvSpPr>
          <p:nvPr/>
        </p:nvSpPr>
        <p:spPr bwMode="auto">
          <a:xfrm>
            <a:off x="3810000" y="914400"/>
            <a:ext cx="338138" cy="461963"/>
          </a:xfrm>
          <a:prstGeom prst="rect">
            <a:avLst/>
          </a:prstGeom>
          <a:noFill/>
          <a:ln w="9525">
            <a:noFill/>
            <a:miter lim="800000"/>
            <a:headEnd/>
            <a:tailEnd/>
          </a:ln>
        </p:spPr>
        <p:txBody>
          <a:bodyPr wrap="none">
            <a:spAutoFit/>
          </a:bodyPr>
          <a:lstStyle/>
          <a:p>
            <a:r>
              <a:rPr lang="en-US"/>
              <a:t>x</a:t>
            </a:r>
          </a:p>
        </p:txBody>
      </p:sp>
      <p:sp>
        <p:nvSpPr>
          <p:cNvPr id="20487" name="TextBox 32"/>
          <p:cNvSpPr txBox="1">
            <a:spLocks noChangeArrowheads="1"/>
          </p:cNvSpPr>
          <p:nvPr/>
        </p:nvSpPr>
        <p:spPr bwMode="auto">
          <a:xfrm>
            <a:off x="0" y="4876800"/>
            <a:ext cx="9323388" cy="2000250"/>
          </a:xfrm>
          <a:prstGeom prst="rect">
            <a:avLst/>
          </a:prstGeom>
          <a:noFill/>
          <a:ln w="9525">
            <a:noFill/>
            <a:miter lim="800000"/>
            <a:headEnd/>
            <a:tailEnd/>
          </a:ln>
        </p:spPr>
        <p:txBody>
          <a:bodyPr wrap="none">
            <a:spAutoFit/>
          </a:bodyPr>
          <a:lstStyle/>
          <a:p>
            <a:r>
              <a:rPr lang="en-US">
                <a:latin typeface="Arial" charset="0"/>
                <a:cs typeface="Arial" charset="0"/>
              </a:rPr>
              <a:t>If  the map distance between markers and QTL are 5 cm then </a:t>
            </a:r>
          </a:p>
          <a:p>
            <a:r>
              <a:rPr lang="en-US">
                <a:latin typeface="Arial" charset="0"/>
                <a:cs typeface="Arial" charset="0"/>
              </a:rPr>
              <a:t>there is a 99.5% chance that  one of the markers will be associated</a:t>
            </a:r>
          </a:p>
          <a:p>
            <a:r>
              <a:rPr lang="en-US">
                <a:latin typeface="Arial" charset="0"/>
                <a:cs typeface="Arial" charset="0"/>
              </a:rPr>
              <a:t> with the QTL in the F2:</a:t>
            </a:r>
          </a:p>
          <a:p>
            <a:endParaRPr lang="en-US">
              <a:latin typeface="Arial" charset="0"/>
              <a:cs typeface="Arial" charset="0"/>
            </a:endParaRPr>
          </a:p>
          <a:p>
            <a:r>
              <a:rPr lang="en-US" sz="2800">
                <a:latin typeface="Arial" charset="0"/>
                <a:cs typeface="Arial" charset="0"/>
              </a:rPr>
              <a:t>                        1-2 r(M1Q)(QM2)</a:t>
            </a:r>
          </a:p>
        </p:txBody>
      </p:sp>
      <p:cxnSp>
        <p:nvCxnSpPr>
          <p:cNvPr id="20488" name="Straight Connector 34"/>
          <p:cNvCxnSpPr>
            <a:cxnSpLocks noChangeShapeType="1"/>
          </p:cNvCxnSpPr>
          <p:nvPr/>
        </p:nvCxnSpPr>
        <p:spPr bwMode="auto">
          <a:xfrm>
            <a:off x="3124200" y="762000"/>
            <a:ext cx="0" cy="457200"/>
          </a:xfrm>
          <a:prstGeom prst="line">
            <a:avLst/>
          </a:prstGeom>
          <a:noFill/>
          <a:ln w="9525" algn="ctr">
            <a:solidFill>
              <a:schemeClr val="tx1"/>
            </a:solidFill>
            <a:round/>
            <a:headEnd/>
            <a:tailEnd/>
          </a:ln>
        </p:spPr>
      </p:cxnSp>
      <p:cxnSp>
        <p:nvCxnSpPr>
          <p:cNvPr id="20489" name="Straight Connector 35"/>
          <p:cNvCxnSpPr>
            <a:cxnSpLocks noChangeShapeType="1"/>
          </p:cNvCxnSpPr>
          <p:nvPr/>
        </p:nvCxnSpPr>
        <p:spPr bwMode="auto">
          <a:xfrm>
            <a:off x="3124200" y="1371600"/>
            <a:ext cx="0" cy="457200"/>
          </a:xfrm>
          <a:prstGeom prst="line">
            <a:avLst/>
          </a:prstGeom>
          <a:noFill/>
          <a:ln w="9525" algn="ctr">
            <a:solidFill>
              <a:schemeClr val="tx1"/>
            </a:solidFill>
            <a:round/>
            <a:headEnd/>
            <a:tailEnd/>
          </a:ln>
        </p:spPr>
      </p:cxnSp>
      <p:grpSp>
        <p:nvGrpSpPr>
          <p:cNvPr id="20490" name="Group 15"/>
          <p:cNvGrpSpPr>
            <a:grpSpLocks/>
          </p:cNvGrpSpPr>
          <p:nvPr/>
        </p:nvGrpSpPr>
        <p:grpSpPr bwMode="auto">
          <a:xfrm>
            <a:off x="4351338" y="762000"/>
            <a:ext cx="2362200" cy="304800"/>
            <a:chOff x="990600" y="762000"/>
            <a:chExt cx="2362200" cy="304800"/>
          </a:xfrm>
        </p:grpSpPr>
        <p:cxnSp>
          <p:nvCxnSpPr>
            <p:cNvPr id="20513" name="Straight Connector 2"/>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20514" name="Straight Connector 8"/>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20515" name="Straight Connector 12"/>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grpSp>
        <p:nvGrpSpPr>
          <p:cNvPr id="20491" name="Group 16"/>
          <p:cNvGrpSpPr>
            <a:grpSpLocks/>
          </p:cNvGrpSpPr>
          <p:nvPr/>
        </p:nvGrpSpPr>
        <p:grpSpPr bwMode="auto">
          <a:xfrm>
            <a:off x="4351338" y="1447800"/>
            <a:ext cx="2362200" cy="304800"/>
            <a:chOff x="990600" y="762000"/>
            <a:chExt cx="2362200" cy="304800"/>
          </a:xfrm>
        </p:grpSpPr>
        <p:cxnSp>
          <p:nvCxnSpPr>
            <p:cNvPr id="20510" name="Straight Connector 17"/>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20511" name="Straight Connector 18"/>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20512" name="Straight Connector 19"/>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sp>
        <p:nvSpPr>
          <p:cNvPr id="20492" name="TextBox 28"/>
          <p:cNvSpPr txBox="1">
            <a:spLocks noChangeArrowheads="1"/>
          </p:cNvSpPr>
          <p:nvPr/>
        </p:nvSpPr>
        <p:spPr bwMode="auto">
          <a:xfrm>
            <a:off x="4237038" y="228600"/>
            <a:ext cx="2620962"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L1</a:t>
            </a:r>
            <a:r>
              <a:rPr lang="en-US" sz="3200">
                <a:latin typeface="Arial" charset="0"/>
                <a:cs typeface="Arial" charset="0"/>
              </a:rPr>
              <a:t>  Q</a:t>
            </a:r>
            <a:r>
              <a:rPr lang="en-US" sz="3200" baseline="-25000">
                <a:latin typeface="Arial" charset="0"/>
                <a:cs typeface="Arial" charset="0"/>
              </a:rPr>
              <a:t>L</a:t>
            </a:r>
            <a:r>
              <a:rPr lang="en-US" sz="3200">
                <a:latin typeface="Arial" charset="0"/>
                <a:cs typeface="Arial" charset="0"/>
              </a:rPr>
              <a:t>    M</a:t>
            </a:r>
            <a:r>
              <a:rPr lang="en-US" sz="3200" baseline="-25000">
                <a:latin typeface="Arial" charset="0"/>
                <a:cs typeface="Arial" charset="0"/>
              </a:rPr>
              <a:t>L2</a:t>
            </a:r>
          </a:p>
        </p:txBody>
      </p:sp>
      <p:sp>
        <p:nvSpPr>
          <p:cNvPr id="20493" name="TextBox 31"/>
          <p:cNvSpPr txBox="1">
            <a:spLocks noChangeArrowheads="1"/>
          </p:cNvSpPr>
          <p:nvPr/>
        </p:nvSpPr>
        <p:spPr bwMode="auto">
          <a:xfrm>
            <a:off x="4351338" y="1778000"/>
            <a:ext cx="2466975"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L1</a:t>
            </a:r>
            <a:r>
              <a:rPr lang="en-US" sz="3200">
                <a:latin typeface="Arial" charset="0"/>
                <a:cs typeface="Arial" charset="0"/>
              </a:rPr>
              <a:t>  Q</a:t>
            </a:r>
            <a:r>
              <a:rPr lang="en-US" sz="3200" baseline="-25000">
                <a:latin typeface="Arial" charset="0"/>
                <a:cs typeface="Arial" charset="0"/>
              </a:rPr>
              <a:t>L    </a:t>
            </a:r>
            <a:r>
              <a:rPr lang="en-US" sz="3200">
                <a:latin typeface="Arial" charset="0"/>
                <a:cs typeface="Arial" charset="0"/>
              </a:rPr>
              <a:t>M</a:t>
            </a:r>
            <a:r>
              <a:rPr lang="en-US" sz="3200" baseline="-25000">
                <a:latin typeface="Arial" charset="0"/>
                <a:cs typeface="Arial" charset="0"/>
              </a:rPr>
              <a:t>L2</a:t>
            </a:r>
          </a:p>
        </p:txBody>
      </p:sp>
      <p:cxnSp>
        <p:nvCxnSpPr>
          <p:cNvPr id="20494" name="Straight Connector 46"/>
          <p:cNvCxnSpPr>
            <a:cxnSpLocks noChangeShapeType="1"/>
          </p:cNvCxnSpPr>
          <p:nvPr/>
        </p:nvCxnSpPr>
        <p:spPr bwMode="auto">
          <a:xfrm>
            <a:off x="6484938" y="762000"/>
            <a:ext cx="0" cy="457200"/>
          </a:xfrm>
          <a:prstGeom prst="line">
            <a:avLst/>
          </a:prstGeom>
          <a:noFill/>
          <a:ln w="9525" algn="ctr">
            <a:solidFill>
              <a:schemeClr val="tx1"/>
            </a:solidFill>
            <a:round/>
            <a:headEnd/>
            <a:tailEnd/>
          </a:ln>
        </p:spPr>
      </p:cxnSp>
      <p:cxnSp>
        <p:nvCxnSpPr>
          <p:cNvPr id="20495" name="Straight Connector 47"/>
          <p:cNvCxnSpPr>
            <a:cxnSpLocks noChangeShapeType="1"/>
          </p:cNvCxnSpPr>
          <p:nvPr/>
        </p:nvCxnSpPr>
        <p:spPr bwMode="auto">
          <a:xfrm>
            <a:off x="6484938" y="1371600"/>
            <a:ext cx="0" cy="457200"/>
          </a:xfrm>
          <a:prstGeom prst="line">
            <a:avLst/>
          </a:prstGeom>
          <a:noFill/>
          <a:ln w="9525" algn="ctr">
            <a:solidFill>
              <a:schemeClr val="tx1"/>
            </a:solidFill>
            <a:round/>
            <a:headEnd/>
            <a:tailEnd/>
          </a:ln>
        </p:spPr>
      </p:cxnSp>
      <p:grpSp>
        <p:nvGrpSpPr>
          <p:cNvPr id="20496" name="Group 15"/>
          <p:cNvGrpSpPr>
            <a:grpSpLocks/>
          </p:cNvGrpSpPr>
          <p:nvPr/>
        </p:nvGrpSpPr>
        <p:grpSpPr bwMode="auto">
          <a:xfrm>
            <a:off x="2979738" y="2971800"/>
            <a:ext cx="2362200" cy="304800"/>
            <a:chOff x="990600" y="762000"/>
            <a:chExt cx="2362200" cy="304800"/>
          </a:xfrm>
        </p:grpSpPr>
        <p:cxnSp>
          <p:nvCxnSpPr>
            <p:cNvPr id="20507" name="Straight Connector 2"/>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20508" name="Straight Connector 8"/>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20509" name="Straight Connector 12"/>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grpSp>
        <p:nvGrpSpPr>
          <p:cNvPr id="20497" name="Group 16"/>
          <p:cNvGrpSpPr>
            <a:grpSpLocks/>
          </p:cNvGrpSpPr>
          <p:nvPr/>
        </p:nvGrpSpPr>
        <p:grpSpPr bwMode="auto">
          <a:xfrm>
            <a:off x="2979738" y="3657600"/>
            <a:ext cx="2362200" cy="304800"/>
            <a:chOff x="990600" y="762000"/>
            <a:chExt cx="2362200" cy="304800"/>
          </a:xfrm>
        </p:grpSpPr>
        <p:cxnSp>
          <p:nvCxnSpPr>
            <p:cNvPr id="20504" name="Straight Connector 17"/>
            <p:cNvCxnSpPr>
              <a:cxnSpLocks noChangeShapeType="1"/>
            </p:cNvCxnSpPr>
            <p:nvPr/>
          </p:nvCxnSpPr>
          <p:spPr bwMode="auto">
            <a:xfrm>
              <a:off x="990600" y="914400"/>
              <a:ext cx="2362200" cy="0"/>
            </a:xfrm>
            <a:prstGeom prst="line">
              <a:avLst/>
            </a:prstGeom>
            <a:noFill/>
            <a:ln w="9525" algn="ctr">
              <a:solidFill>
                <a:schemeClr val="tx1"/>
              </a:solidFill>
              <a:round/>
              <a:headEnd/>
              <a:tailEnd/>
            </a:ln>
          </p:spPr>
        </p:cxnSp>
        <p:cxnSp>
          <p:nvCxnSpPr>
            <p:cNvPr id="20505" name="Straight Connector 18"/>
            <p:cNvCxnSpPr>
              <a:cxnSpLocks noChangeShapeType="1"/>
            </p:cNvCxnSpPr>
            <p:nvPr/>
          </p:nvCxnSpPr>
          <p:spPr bwMode="auto">
            <a:xfrm>
              <a:off x="1219200" y="762000"/>
              <a:ext cx="0" cy="304800"/>
            </a:xfrm>
            <a:prstGeom prst="line">
              <a:avLst/>
            </a:prstGeom>
            <a:noFill/>
            <a:ln w="9525" algn="ctr">
              <a:solidFill>
                <a:schemeClr val="tx1"/>
              </a:solidFill>
              <a:round/>
              <a:headEnd/>
              <a:tailEnd/>
            </a:ln>
          </p:spPr>
        </p:cxnSp>
        <p:cxnSp>
          <p:nvCxnSpPr>
            <p:cNvPr id="20506" name="Straight Connector 19"/>
            <p:cNvCxnSpPr>
              <a:cxnSpLocks noChangeShapeType="1"/>
            </p:cNvCxnSpPr>
            <p:nvPr/>
          </p:nvCxnSpPr>
          <p:spPr bwMode="auto">
            <a:xfrm>
              <a:off x="1981200" y="762000"/>
              <a:ext cx="0" cy="304800"/>
            </a:xfrm>
            <a:prstGeom prst="line">
              <a:avLst/>
            </a:prstGeom>
            <a:noFill/>
            <a:ln w="9525" algn="ctr">
              <a:solidFill>
                <a:schemeClr val="tx1"/>
              </a:solidFill>
              <a:round/>
              <a:headEnd/>
              <a:tailEnd/>
            </a:ln>
          </p:spPr>
        </p:cxnSp>
      </p:grpSp>
      <p:sp>
        <p:nvSpPr>
          <p:cNvPr id="20498" name="TextBox 28"/>
          <p:cNvSpPr txBox="1">
            <a:spLocks noChangeArrowheads="1"/>
          </p:cNvSpPr>
          <p:nvPr/>
        </p:nvSpPr>
        <p:spPr bwMode="auto">
          <a:xfrm>
            <a:off x="2865438" y="2438400"/>
            <a:ext cx="2773362"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C1</a:t>
            </a:r>
            <a:r>
              <a:rPr lang="en-US" sz="3200">
                <a:latin typeface="Arial" charset="0"/>
                <a:cs typeface="Arial" charset="0"/>
              </a:rPr>
              <a:t>  Q</a:t>
            </a:r>
            <a:r>
              <a:rPr lang="en-US" sz="3200" baseline="-25000">
                <a:latin typeface="Arial" charset="0"/>
                <a:cs typeface="Arial" charset="0"/>
              </a:rPr>
              <a:t>c</a:t>
            </a:r>
            <a:r>
              <a:rPr lang="en-US" sz="3200">
                <a:latin typeface="Arial" charset="0"/>
                <a:cs typeface="Arial" charset="0"/>
              </a:rPr>
              <a:t>    M</a:t>
            </a:r>
            <a:r>
              <a:rPr lang="en-US" sz="3200" baseline="-25000">
                <a:latin typeface="Arial" charset="0"/>
                <a:cs typeface="Arial" charset="0"/>
              </a:rPr>
              <a:t>C2</a:t>
            </a:r>
          </a:p>
        </p:txBody>
      </p:sp>
      <p:sp>
        <p:nvSpPr>
          <p:cNvPr id="20499" name="TextBox 31"/>
          <p:cNvSpPr txBox="1">
            <a:spLocks noChangeArrowheads="1"/>
          </p:cNvSpPr>
          <p:nvPr/>
        </p:nvSpPr>
        <p:spPr bwMode="auto">
          <a:xfrm>
            <a:off x="2979738" y="3987800"/>
            <a:ext cx="2505075" cy="584200"/>
          </a:xfrm>
          <a:prstGeom prst="rect">
            <a:avLst/>
          </a:prstGeom>
          <a:noFill/>
          <a:ln w="9525">
            <a:noFill/>
            <a:miter lim="800000"/>
            <a:headEnd/>
            <a:tailEnd/>
          </a:ln>
        </p:spPr>
        <p:txBody>
          <a:bodyPr wrap="none">
            <a:spAutoFit/>
          </a:bodyPr>
          <a:lstStyle/>
          <a:p>
            <a:r>
              <a:rPr lang="en-US" sz="3200">
                <a:latin typeface="Arial" charset="0"/>
                <a:cs typeface="Arial" charset="0"/>
              </a:rPr>
              <a:t>M</a:t>
            </a:r>
            <a:r>
              <a:rPr lang="en-US" sz="3200" baseline="-25000">
                <a:latin typeface="Arial" charset="0"/>
                <a:cs typeface="Arial" charset="0"/>
              </a:rPr>
              <a:t>L1</a:t>
            </a:r>
            <a:r>
              <a:rPr lang="en-US" sz="3200">
                <a:latin typeface="Arial" charset="0"/>
                <a:cs typeface="Arial" charset="0"/>
              </a:rPr>
              <a:t>  Q</a:t>
            </a:r>
            <a:r>
              <a:rPr lang="en-US" sz="3200" baseline="-25000">
                <a:latin typeface="Arial" charset="0"/>
                <a:cs typeface="Arial" charset="0"/>
              </a:rPr>
              <a:t>L</a:t>
            </a:r>
            <a:r>
              <a:rPr lang="en-US" sz="3200">
                <a:latin typeface="Arial" charset="0"/>
                <a:cs typeface="Arial" charset="0"/>
              </a:rPr>
              <a:t> </a:t>
            </a:r>
            <a:r>
              <a:rPr lang="en-US" sz="3200" baseline="-25000">
                <a:latin typeface="Arial" charset="0"/>
                <a:cs typeface="Arial" charset="0"/>
              </a:rPr>
              <a:t>   </a:t>
            </a:r>
            <a:r>
              <a:rPr lang="en-US" sz="3200">
                <a:latin typeface="Arial" charset="0"/>
                <a:cs typeface="Arial" charset="0"/>
              </a:rPr>
              <a:t>M</a:t>
            </a:r>
            <a:r>
              <a:rPr lang="en-US" sz="3200" baseline="-25000">
                <a:latin typeface="Arial" charset="0"/>
                <a:cs typeface="Arial" charset="0"/>
              </a:rPr>
              <a:t>L2</a:t>
            </a:r>
          </a:p>
        </p:txBody>
      </p:sp>
      <p:cxnSp>
        <p:nvCxnSpPr>
          <p:cNvPr id="20500" name="Straight Connector 58"/>
          <p:cNvCxnSpPr>
            <a:cxnSpLocks noChangeShapeType="1"/>
          </p:cNvCxnSpPr>
          <p:nvPr/>
        </p:nvCxnSpPr>
        <p:spPr bwMode="auto">
          <a:xfrm>
            <a:off x="5113338" y="2971800"/>
            <a:ext cx="0" cy="457200"/>
          </a:xfrm>
          <a:prstGeom prst="line">
            <a:avLst/>
          </a:prstGeom>
          <a:noFill/>
          <a:ln w="9525" algn="ctr">
            <a:solidFill>
              <a:schemeClr val="tx1"/>
            </a:solidFill>
            <a:round/>
            <a:headEnd/>
            <a:tailEnd/>
          </a:ln>
        </p:spPr>
      </p:cxnSp>
      <p:cxnSp>
        <p:nvCxnSpPr>
          <p:cNvPr id="20501" name="Straight Connector 59"/>
          <p:cNvCxnSpPr>
            <a:cxnSpLocks noChangeShapeType="1"/>
          </p:cNvCxnSpPr>
          <p:nvPr/>
        </p:nvCxnSpPr>
        <p:spPr bwMode="auto">
          <a:xfrm>
            <a:off x="5113338" y="3581400"/>
            <a:ext cx="0" cy="457200"/>
          </a:xfrm>
          <a:prstGeom prst="line">
            <a:avLst/>
          </a:prstGeom>
          <a:noFill/>
          <a:ln w="9525" algn="ctr">
            <a:solidFill>
              <a:schemeClr val="tx1"/>
            </a:solidFill>
            <a:round/>
            <a:headEnd/>
            <a:tailEnd/>
          </a:ln>
        </p:spPr>
      </p:cxnSp>
      <p:sp>
        <p:nvSpPr>
          <p:cNvPr id="20502" name="TextBox 60"/>
          <p:cNvSpPr txBox="1">
            <a:spLocks noChangeArrowheads="1"/>
          </p:cNvSpPr>
          <p:nvPr/>
        </p:nvSpPr>
        <p:spPr bwMode="auto">
          <a:xfrm>
            <a:off x="4387850" y="3149600"/>
            <a:ext cx="412750" cy="584200"/>
          </a:xfrm>
          <a:prstGeom prst="rect">
            <a:avLst/>
          </a:prstGeom>
          <a:noFill/>
          <a:ln w="9525">
            <a:noFill/>
            <a:miter lim="800000"/>
            <a:headEnd/>
            <a:tailEnd/>
          </a:ln>
        </p:spPr>
        <p:txBody>
          <a:bodyPr wrap="none">
            <a:spAutoFit/>
          </a:bodyPr>
          <a:lstStyle/>
          <a:p>
            <a:r>
              <a:rPr lang="en-US" sz="3200" b="1">
                <a:solidFill>
                  <a:srgbClr val="0070C0"/>
                </a:solidFill>
                <a:latin typeface="Arial" charset="0"/>
                <a:cs typeface="Arial" charset="0"/>
              </a:rPr>
              <a:t>x</a:t>
            </a:r>
          </a:p>
        </p:txBody>
      </p:sp>
      <p:sp>
        <p:nvSpPr>
          <p:cNvPr id="20503" name="TextBox 61"/>
          <p:cNvSpPr txBox="1">
            <a:spLocks noChangeArrowheads="1"/>
          </p:cNvSpPr>
          <p:nvPr/>
        </p:nvSpPr>
        <p:spPr bwMode="auto">
          <a:xfrm>
            <a:off x="3397250" y="3149600"/>
            <a:ext cx="412750" cy="584200"/>
          </a:xfrm>
          <a:prstGeom prst="rect">
            <a:avLst/>
          </a:prstGeom>
          <a:noFill/>
          <a:ln w="9525">
            <a:noFill/>
            <a:miter lim="800000"/>
            <a:headEnd/>
            <a:tailEnd/>
          </a:ln>
        </p:spPr>
        <p:txBody>
          <a:bodyPr wrap="none">
            <a:spAutoFit/>
          </a:bodyPr>
          <a:lstStyle/>
          <a:p>
            <a:r>
              <a:rPr lang="en-US" sz="3200" b="1">
                <a:solidFill>
                  <a:srgbClr val="0070C0"/>
                </a:solidFill>
                <a:latin typeface="Arial" charset="0"/>
                <a:cs typeface="Arial" charset="0"/>
              </a:rPr>
              <a:t>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4000" smtClean="0">
                <a:latin typeface="Arial" charset="0"/>
                <a:cs typeface="Arial" charset="0"/>
              </a:rPr>
              <a:t>I. Rediscovery of Mendel and Challenges to Natural Selection</a:t>
            </a:r>
          </a:p>
        </p:txBody>
      </p:sp>
      <p:sp>
        <p:nvSpPr>
          <p:cNvPr id="6147" name="Rectangle 3"/>
          <p:cNvSpPr>
            <a:spLocks noGrp="1" noChangeArrowheads="1"/>
          </p:cNvSpPr>
          <p:nvPr>
            <p:ph type="body" idx="1"/>
          </p:nvPr>
        </p:nvSpPr>
        <p:spPr/>
        <p:txBody>
          <a:bodyPr/>
          <a:lstStyle/>
          <a:p>
            <a:pPr eaLnBrk="1" hangingPunct="1">
              <a:lnSpc>
                <a:spcPct val="90000"/>
              </a:lnSpc>
            </a:pPr>
            <a:r>
              <a:rPr lang="en-US" sz="2800" smtClean="0">
                <a:latin typeface="Arial" charset="0"/>
                <a:cs typeface="Arial" charset="0"/>
              </a:rPr>
              <a:t>Do traits that exhibit continuous variation have a genetic basis?</a:t>
            </a:r>
          </a:p>
          <a:p>
            <a:pPr eaLnBrk="1" hangingPunct="1">
              <a:lnSpc>
                <a:spcPct val="90000"/>
              </a:lnSpc>
            </a:pPr>
            <a:r>
              <a:rPr lang="en-US" sz="2800" smtClean="0">
                <a:latin typeface="Arial" charset="0"/>
                <a:cs typeface="Arial" charset="0"/>
              </a:rPr>
              <a:t>If the only traits which have genetic variation are controlled by one or two loci then natural selection not as important as  mutation</a:t>
            </a:r>
          </a:p>
          <a:p>
            <a:pPr eaLnBrk="1" hangingPunct="1">
              <a:lnSpc>
                <a:spcPct val="90000"/>
              </a:lnSpc>
            </a:pPr>
            <a:r>
              <a:rPr lang="en-US" sz="2800" smtClean="0">
                <a:latin typeface="Arial" charset="0"/>
                <a:cs typeface="Arial" charset="0"/>
              </a:rPr>
              <a:t>Darwin envisioned evolution to be a continuous process of selection acting on limitless genetic variation, with small changes occurring in any one generation, but large changes occurring over long periods.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09_F08"/>
          <p:cNvPicPr>
            <a:picLocks noChangeAspect="1" noChangeArrowheads="1"/>
          </p:cNvPicPr>
          <p:nvPr/>
        </p:nvPicPr>
        <p:blipFill>
          <a:blip r:embed="rId3" cstate="print"/>
          <a:srcRect/>
          <a:stretch>
            <a:fillRect/>
          </a:stretch>
        </p:blipFill>
        <p:spPr bwMode="auto">
          <a:xfrm>
            <a:off x="303213" y="1679575"/>
            <a:ext cx="8535987" cy="349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9_F09"/>
          <p:cNvPicPr>
            <a:picLocks noChangeAspect="1" noChangeArrowheads="1"/>
          </p:cNvPicPr>
          <p:nvPr/>
        </p:nvPicPr>
        <p:blipFill>
          <a:blip r:embed="rId3" cstate="print"/>
          <a:srcRect/>
          <a:stretch>
            <a:fillRect/>
          </a:stretch>
        </p:blipFill>
        <p:spPr bwMode="auto">
          <a:xfrm>
            <a:off x="2362200" y="228600"/>
            <a:ext cx="4424363" cy="639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b="42233"/>
          <a:stretch>
            <a:fillRect/>
          </a:stretch>
        </p:blipFill>
        <p:spPr bwMode="auto">
          <a:xfrm>
            <a:off x="228600" y="1676400"/>
            <a:ext cx="4298950" cy="3636963"/>
          </a:xfrm>
          <a:prstGeom prst="rect">
            <a:avLst/>
          </a:prstGeom>
          <a:noFill/>
          <a:ln w="9525">
            <a:noFill/>
            <a:miter lim="800000"/>
            <a:headEnd/>
            <a:tailEnd/>
          </a:ln>
        </p:spPr>
      </p:pic>
      <p:sp>
        <p:nvSpPr>
          <p:cNvPr id="23555" name="Text Box 3"/>
          <p:cNvSpPr txBox="1">
            <a:spLocks noChangeArrowheads="1"/>
          </p:cNvSpPr>
          <p:nvPr/>
        </p:nvSpPr>
        <p:spPr bwMode="auto">
          <a:xfrm>
            <a:off x="898525" y="1066800"/>
            <a:ext cx="3246438" cy="457200"/>
          </a:xfrm>
          <a:prstGeom prst="rect">
            <a:avLst/>
          </a:prstGeom>
          <a:noFill/>
          <a:ln w="9525">
            <a:noFill/>
            <a:miter lim="800000"/>
            <a:headEnd/>
            <a:tailEnd/>
          </a:ln>
        </p:spPr>
        <p:txBody>
          <a:bodyPr wrap="none">
            <a:spAutoFit/>
          </a:bodyPr>
          <a:lstStyle/>
          <a:p>
            <a:pPr eaLnBrk="1" hangingPunct="1"/>
            <a:r>
              <a:rPr lang="en-US" b="1">
                <a:latin typeface="Arial" charset="0"/>
              </a:rPr>
              <a:t>1. Fisher’s prediction</a:t>
            </a:r>
          </a:p>
        </p:txBody>
      </p:sp>
      <p:sp>
        <p:nvSpPr>
          <p:cNvPr id="23556" name="Line 4"/>
          <p:cNvSpPr>
            <a:spLocks noChangeShapeType="1"/>
          </p:cNvSpPr>
          <p:nvPr/>
        </p:nvSpPr>
        <p:spPr bwMode="auto">
          <a:xfrm>
            <a:off x="5486400" y="1371600"/>
            <a:ext cx="0" cy="1752600"/>
          </a:xfrm>
          <a:prstGeom prst="line">
            <a:avLst/>
          </a:prstGeom>
          <a:noFill/>
          <a:ln w="9525">
            <a:solidFill>
              <a:schemeClr val="tx1"/>
            </a:solidFill>
            <a:round/>
            <a:headEnd/>
            <a:tailEnd/>
          </a:ln>
        </p:spPr>
        <p:txBody>
          <a:bodyPr/>
          <a:lstStyle/>
          <a:p>
            <a:endParaRPr lang="en-US"/>
          </a:p>
        </p:txBody>
      </p:sp>
      <p:sp>
        <p:nvSpPr>
          <p:cNvPr id="23557" name="Line 5"/>
          <p:cNvSpPr>
            <a:spLocks noChangeShapeType="1"/>
          </p:cNvSpPr>
          <p:nvPr/>
        </p:nvSpPr>
        <p:spPr bwMode="auto">
          <a:xfrm>
            <a:off x="5486400" y="3124200"/>
            <a:ext cx="2362200" cy="0"/>
          </a:xfrm>
          <a:prstGeom prst="line">
            <a:avLst/>
          </a:prstGeom>
          <a:noFill/>
          <a:ln w="9525">
            <a:solidFill>
              <a:schemeClr val="tx1"/>
            </a:solidFill>
            <a:round/>
            <a:headEnd/>
            <a:tailEnd/>
          </a:ln>
        </p:spPr>
        <p:txBody>
          <a:bodyPr/>
          <a:lstStyle/>
          <a:p>
            <a:endParaRPr lang="en-US"/>
          </a:p>
        </p:txBody>
      </p:sp>
      <p:sp>
        <p:nvSpPr>
          <p:cNvPr id="23558" name="Text Box 6"/>
          <p:cNvSpPr txBox="1">
            <a:spLocks noChangeArrowheads="1"/>
          </p:cNvSpPr>
          <p:nvPr/>
        </p:nvSpPr>
        <p:spPr bwMode="auto">
          <a:xfrm>
            <a:off x="5546725" y="3163888"/>
            <a:ext cx="2384425" cy="457200"/>
          </a:xfrm>
          <a:prstGeom prst="rect">
            <a:avLst/>
          </a:prstGeom>
          <a:noFill/>
          <a:ln w="9525">
            <a:noFill/>
            <a:miter lim="800000"/>
            <a:headEnd/>
            <a:tailEnd/>
          </a:ln>
        </p:spPr>
        <p:txBody>
          <a:bodyPr wrap="none">
            <a:spAutoFit/>
          </a:bodyPr>
          <a:lstStyle/>
          <a:p>
            <a:pPr eaLnBrk="1" hangingPunct="1"/>
            <a:r>
              <a:rPr lang="en-US" b="1">
                <a:latin typeface="Arial" charset="0"/>
              </a:rPr>
              <a:t>Mutation Effect</a:t>
            </a:r>
          </a:p>
        </p:txBody>
      </p:sp>
      <p:sp>
        <p:nvSpPr>
          <p:cNvPr id="23559" name="Text Box 7"/>
          <p:cNvSpPr txBox="1">
            <a:spLocks noChangeArrowheads="1"/>
          </p:cNvSpPr>
          <p:nvPr/>
        </p:nvSpPr>
        <p:spPr bwMode="auto">
          <a:xfrm rot="-5400000">
            <a:off x="3803650" y="2263775"/>
            <a:ext cx="2847975" cy="396875"/>
          </a:xfrm>
          <a:prstGeom prst="rect">
            <a:avLst/>
          </a:prstGeom>
          <a:noFill/>
          <a:ln w="9525">
            <a:noFill/>
            <a:miter lim="800000"/>
            <a:headEnd/>
            <a:tailEnd/>
          </a:ln>
        </p:spPr>
        <p:txBody>
          <a:bodyPr wrap="none">
            <a:spAutoFit/>
          </a:bodyPr>
          <a:lstStyle/>
          <a:p>
            <a:pPr eaLnBrk="1" hangingPunct="1"/>
            <a:r>
              <a:rPr lang="en-US" sz="2000" b="1">
                <a:latin typeface="Arial" charset="0"/>
              </a:rPr>
              <a:t>Probability of Fixation</a:t>
            </a:r>
          </a:p>
        </p:txBody>
      </p:sp>
      <p:sp>
        <p:nvSpPr>
          <p:cNvPr id="23560" name="Freeform 8"/>
          <p:cNvSpPr>
            <a:spLocks/>
          </p:cNvSpPr>
          <p:nvPr/>
        </p:nvSpPr>
        <p:spPr bwMode="auto">
          <a:xfrm>
            <a:off x="5562600" y="1676400"/>
            <a:ext cx="914400" cy="1447800"/>
          </a:xfrm>
          <a:custGeom>
            <a:avLst/>
            <a:gdLst>
              <a:gd name="T0" fmla="*/ 0 w 576"/>
              <a:gd name="T1" fmla="*/ 2147483647 h 912"/>
              <a:gd name="T2" fmla="*/ 2147483647 w 576"/>
              <a:gd name="T3" fmla="*/ 0 h 912"/>
              <a:gd name="T4" fmla="*/ 2147483647 w 576"/>
              <a:gd name="T5" fmla="*/ 2147483647 h 912"/>
              <a:gd name="T6" fmla="*/ 0 60000 65536"/>
              <a:gd name="T7" fmla="*/ 0 60000 65536"/>
              <a:gd name="T8" fmla="*/ 0 60000 65536"/>
              <a:gd name="T9" fmla="*/ 0 w 576"/>
              <a:gd name="T10" fmla="*/ 0 h 912"/>
              <a:gd name="T11" fmla="*/ 576 w 576"/>
              <a:gd name="T12" fmla="*/ 912 h 912"/>
            </a:gdLst>
            <a:ahLst/>
            <a:cxnLst>
              <a:cxn ang="T6">
                <a:pos x="T0" y="T1"/>
              </a:cxn>
              <a:cxn ang="T7">
                <a:pos x="T2" y="T3"/>
              </a:cxn>
              <a:cxn ang="T8">
                <a:pos x="T4" y="T5"/>
              </a:cxn>
            </a:cxnLst>
            <a:rect l="T9" t="T10" r="T11" b="T12"/>
            <a:pathLst>
              <a:path w="576" h="912">
                <a:moveTo>
                  <a:pt x="0" y="912"/>
                </a:moveTo>
                <a:cubicBezTo>
                  <a:pt x="48" y="456"/>
                  <a:pt x="96" y="0"/>
                  <a:pt x="192" y="0"/>
                </a:cubicBezTo>
                <a:cubicBezTo>
                  <a:pt x="288" y="0"/>
                  <a:pt x="432" y="456"/>
                  <a:pt x="576" y="912"/>
                </a:cubicBezTo>
              </a:path>
            </a:pathLst>
          </a:custGeom>
          <a:noFill/>
          <a:ln w="9525">
            <a:solidFill>
              <a:schemeClr val="tx1"/>
            </a:solidFill>
            <a:round/>
            <a:headEnd/>
            <a:tailEnd/>
          </a:ln>
        </p:spPr>
        <p:txBody>
          <a:bodyPr/>
          <a:lstStyle/>
          <a:p>
            <a:endParaRPr lang="en-US"/>
          </a:p>
        </p:txBody>
      </p:sp>
      <p:sp>
        <p:nvSpPr>
          <p:cNvPr id="23561" name="Text Box 9"/>
          <p:cNvSpPr txBox="1">
            <a:spLocks noChangeArrowheads="1"/>
          </p:cNvSpPr>
          <p:nvPr/>
        </p:nvSpPr>
        <p:spPr bwMode="auto">
          <a:xfrm>
            <a:off x="6156325" y="725488"/>
            <a:ext cx="2246313" cy="822325"/>
          </a:xfrm>
          <a:prstGeom prst="rect">
            <a:avLst/>
          </a:prstGeom>
          <a:noFill/>
          <a:ln w="9525">
            <a:noFill/>
            <a:miter lim="800000"/>
            <a:headEnd/>
            <a:tailEnd/>
          </a:ln>
        </p:spPr>
        <p:txBody>
          <a:bodyPr wrap="none">
            <a:spAutoFit/>
          </a:bodyPr>
          <a:lstStyle/>
          <a:p>
            <a:pPr eaLnBrk="1" hangingPunct="1"/>
            <a:r>
              <a:rPr lang="en-US" b="1">
                <a:latin typeface="Arial" charset="0"/>
              </a:rPr>
              <a:t>2. Kimura’s</a:t>
            </a:r>
          </a:p>
          <a:p>
            <a:pPr eaLnBrk="1" hangingPunct="1"/>
            <a:r>
              <a:rPr lang="en-US" b="1">
                <a:latin typeface="Arial" charset="0"/>
              </a:rPr>
              <a:t>   modification</a:t>
            </a:r>
          </a:p>
        </p:txBody>
      </p:sp>
      <p:pic>
        <p:nvPicPr>
          <p:cNvPr id="23562" name="Picture 10"/>
          <p:cNvPicPr>
            <a:picLocks noChangeAspect="1" noChangeArrowheads="1"/>
          </p:cNvPicPr>
          <p:nvPr/>
        </p:nvPicPr>
        <p:blipFill>
          <a:blip r:embed="rId3" cstate="print"/>
          <a:srcRect l="7091" t="6052" r="9601" b="41907"/>
          <a:stretch>
            <a:fillRect/>
          </a:stretch>
        </p:blipFill>
        <p:spPr bwMode="auto">
          <a:xfrm>
            <a:off x="5638800" y="4259263"/>
            <a:ext cx="2362200" cy="2160587"/>
          </a:xfrm>
          <a:prstGeom prst="rect">
            <a:avLst/>
          </a:prstGeom>
          <a:noFill/>
          <a:ln w="9525">
            <a:noFill/>
            <a:miter lim="800000"/>
            <a:headEnd/>
            <a:tailEnd/>
          </a:ln>
        </p:spPr>
      </p:pic>
      <p:sp>
        <p:nvSpPr>
          <p:cNvPr id="23563" name="Line 11"/>
          <p:cNvSpPr>
            <a:spLocks noChangeShapeType="1"/>
          </p:cNvSpPr>
          <p:nvPr/>
        </p:nvSpPr>
        <p:spPr bwMode="auto">
          <a:xfrm flipH="1" flipV="1">
            <a:off x="6934200" y="4792663"/>
            <a:ext cx="457200" cy="76200"/>
          </a:xfrm>
          <a:prstGeom prst="line">
            <a:avLst/>
          </a:prstGeom>
          <a:noFill/>
          <a:ln w="9525">
            <a:solidFill>
              <a:schemeClr val="tx1"/>
            </a:solidFill>
            <a:round/>
            <a:headEnd/>
            <a:tailEnd type="triangle" w="med" len="med"/>
          </a:ln>
        </p:spPr>
        <p:txBody>
          <a:bodyPr/>
          <a:lstStyle/>
          <a:p>
            <a:endParaRPr lang="en-US"/>
          </a:p>
        </p:txBody>
      </p:sp>
      <p:sp>
        <p:nvSpPr>
          <p:cNvPr id="23564" name="Line 12"/>
          <p:cNvSpPr>
            <a:spLocks noChangeShapeType="1"/>
          </p:cNvSpPr>
          <p:nvPr/>
        </p:nvSpPr>
        <p:spPr bwMode="auto">
          <a:xfrm flipH="1">
            <a:off x="6858000" y="4792663"/>
            <a:ext cx="152400" cy="152400"/>
          </a:xfrm>
          <a:prstGeom prst="line">
            <a:avLst/>
          </a:prstGeom>
          <a:noFill/>
          <a:ln w="9525">
            <a:solidFill>
              <a:schemeClr val="tx1"/>
            </a:solidFill>
            <a:round/>
            <a:headEnd/>
            <a:tailEnd type="triangle" w="med" len="med"/>
          </a:ln>
        </p:spPr>
        <p:txBody>
          <a:bodyPr/>
          <a:lstStyle/>
          <a:p>
            <a:endParaRPr lang="en-US"/>
          </a:p>
        </p:txBody>
      </p:sp>
      <p:sp>
        <p:nvSpPr>
          <p:cNvPr id="23565" name="Line 13"/>
          <p:cNvSpPr>
            <a:spLocks noChangeShapeType="1"/>
          </p:cNvSpPr>
          <p:nvPr/>
        </p:nvSpPr>
        <p:spPr bwMode="auto">
          <a:xfrm>
            <a:off x="6934200" y="4945063"/>
            <a:ext cx="0" cy="152400"/>
          </a:xfrm>
          <a:prstGeom prst="line">
            <a:avLst/>
          </a:prstGeom>
          <a:noFill/>
          <a:ln w="9525">
            <a:solidFill>
              <a:schemeClr val="tx1"/>
            </a:solidFill>
            <a:round/>
            <a:headEnd/>
            <a:tailEnd type="triangle" w="med" len="med"/>
          </a:ln>
        </p:spPr>
        <p:txBody>
          <a:bodyPr/>
          <a:lstStyle/>
          <a:p>
            <a:endParaRPr lang="en-US"/>
          </a:p>
        </p:txBody>
      </p:sp>
      <p:sp>
        <p:nvSpPr>
          <p:cNvPr id="23566" name="Text Box 14"/>
          <p:cNvSpPr txBox="1">
            <a:spLocks noChangeArrowheads="1"/>
          </p:cNvSpPr>
          <p:nvPr/>
        </p:nvSpPr>
        <p:spPr bwMode="auto">
          <a:xfrm>
            <a:off x="5622925" y="3841750"/>
            <a:ext cx="3144838" cy="457200"/>
          </a:xfrm>
          <a:prstGeom prst="rect">
            <a:avLst/>
          </a:prstGeom>
          <a:noFill/>
          <a:ln w="9525">
            <a:noFill/>
            <a:miter lim="800000"/>
            <a:headEnd/>
            <a:tailEnd/>
          </a:ln>
        </p:spPr>
        <p:txBody>
          <a:bodyPr wrap="none">
            <a:spAutoFit/>
          </a:bodyPr>
          <a:lstStyle/>
          <a:p>
            <a:pPr eaLnBrk="1" hangingPunct="1"/>
            <a:r>
              <a:rPr lang="en-US" b="1">
                <a:latin typeface="Arial" charset="0"/>
              </a:rPr>
              <a:t>3. Orr’s modification</a:t>
            </a:r>
          </a:p>
        </p:txBody>
      </p:sp>
      <p:sp>
        <p:nvSpPr>
          <p:cNvPr id="23567" name="Text Box 15"/>
          <p:cNvSpPr txBox="1">
            <a:spLocks noChangeArrowheads="1"/>
          </p:cNvSpPr>
          <p:nvPr/>
        </p:nvSpPr>
        <p:spPr bwMode="auto">
          <a:xfrm>
            <a:off x="0" y="41275"/>
            <a:ext cx="9482138" cy="461963"/>
          </a:xfrm>
          <a:prstGeom prst="rect">
            <a:avLst/>
          </a:prstGeom>
          <a:noFill/>
          <a:ln w="9525">
            <a:noFill/>
            <a:miter lim="800000"/>
            <a:headEnd/>
            <a:tailEnd/>
          </a:ln>
        </p:spPr>
        <p:txBody>
          <a:bodyPr wrap="none">
            <a:spAutoFit/>
          </a:bodyPr>
          <a:lstStyle/>
          <a:p>
            <a:r>
              <a:rPr lang="en-US" sz="2300">
                <a:latin typeface="Arial" charset="0"/>
                <a:cs typeface="Arial" charset="0"/>
              </a:rPr>
              <a:t>Theoretical models that support or contend with the Darwinian model</a:t>
            </a:r>
          </a:p>
        </p:txBody>
      </p:sp>
      <p:sp>
        <p:nvSpPr>
          <p:cNvPr id="23568" name="Text Box 16"/>
          <p:cNvSpPr txBox="1">
            <a:spLocks noChangeArrowheads="1"/>
          </p:cNvSpPr>
          <p:nvPr/>
        </p:nvSpPr>
        <p:spPr bwMode="auto">
          <a:xfrm>
            <a:off x="533400" y="5903913"/>
            <a:ext cx="7016750" cy="954087"/>
          </a:xfrm>
          <a:prstGeom prst="rect">
            <a:avLst/>
          </a:prstGeom>
          <a:noFill/>
          <a:ln w="9525">
            <a:noFill/>
            <a:miter lim="800000"/>
            <a:headEnd/>
            <a:tailEnd/>
          </a:ln>
        </p:spPr>
        <p:txBody>
          <a:bodyPr wrap="none">
            <a:spAutoFit/>
          </a:bodyPr>
          <a:lstStyle/>
          <a:p>
            <a:r>
              <a:rPr lang="en-US" sz="2800" b="1">
                <a:latin typeface="Arial" charset="0"/>
                <a:cs typeface="Arial" charset="0"/>
              </a:rPr>
              <a:t>Alleles with a distribution of effect sizes</a:t>
            </a:r>
          </a:p>
          <a:p>
            <a:r>
              <a:rPr lang="en-US" sz="2800" b="1">
                <a:latin typeface="Arial" charset="0"/>
                <a:cs typeface="Arial" charset="0"/>
              </a:rPr>
              <a:t>  contribute to adaptations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593725" y="422275"/>
            <a:ext cx="7169150" cy="1200150"/>
          </a:xfrm>
          <a:prstGeom prst="rect">
            <a:avLst/>
          </a:prstGeom>
          <a:noFill/>
          <a:ln w="9525">
            <a:noFill/>
            <a:miter lim="800000"/>
            <a:headEnd/>
            <a:tailEnd/>
          </a:ln>
        </p:spPr>
        <p:txBody>
          <a:bodyPr wrap="none">
            <a:spAutoFit/>
          </a:bodyPr>
          <a:lstStyle/>
          <a:p>
            <a:r>
              <a:rPr lang="en-US">
                <a:latin typeface="Arial" charset="0"/>
                <a:cs typeface="Arial" charset="0"/>
              </a:rPr>
              <a:t>III. Measuring Selection and Response to Selection</a:t>
            </a:r>
          </a:p>
          <a:p>
            <a:r>
              <a:rPr lang="en-US">
                <a:latin typeface="Arial" charset="0"/>
                <a:cs typeface="Arial" charset="0"/>
              </a:rPr>
              <a:t>           on Continuous Traits</a:t>
            </a:r>
          </a:p>
          <a:p>
            <a:r>
              <a:rPr lang="en-US">
                <a:latin typeface="Arial" charset="0"/>
                <a:cs typeface="Arial" charset="0"/>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9_F13"/>
          <p:cNvPicPr>
            <a:picLocks noChangeAspect="1" noChangeArrowheads="1"/>
          </p:cNvPicPr>
          <p:nvPr/>
        </p:nvPicPr>
        <p:blipFill>
          <a:blip r:embed="rId3" cstate="print"/>
          <a:srcRect/>
          <a:stretch>
            <a:fillRect/>
          </a:stretch>
        </p:blipFill>
        <p:spPr bwMode="auto">
          <a:xfrm>
            <a:off x="914400" y="0"/>
            <a:ext cx="5516563" cy="6399213"/>
          </a:xfrm>
          <a:prstGeom prst="rect">
            <a:avLst/>
          </a:prstGeom>
          <a:noFill/>
          <a:ln w="9525">
            <a:noFill/>
            <a:miter lim="800000"/>
            <a:headEnd/>
            <a:tailEnd/>
          </a:ln>
        </p:spPr>
      </p:pic>
      <p:sp>
        <p:nvSpPr>
          <p:cNvPr id="25603" name="Text Box 3"/>
          <p:cNvSpPr txBox="1">
            <a:spLocks noChangeArrowheads="1"/>
          </p:cNvSpPr>
          <p:nvPr/>
        </p:nvSpPr>
        <p:spPr bwMode="auto">
          <a:xfrm>
            <a:off x="4098925" y="422275"/>
            <a:ext cx="2825750" cy="584200"/>
          </a:xfrm>
          <a:prstGeom prst="rect">
            <a:avLst/>
          </a:prstGeom>
          <a:noFill/>
          <a:ln w="9525">
            <a:noFill/>
            <a:miter lim="800000"/>
            <a:headEnd/>
            <a:tailEnd/>
          </a:ln>
        </p:spPr>
        <p:txBody>
          <a:bodyPr wrap="none">
            <a:spAutoFit/>
          </a:bodyPr>
          <a:lstStyle/>
          <a:p>
            <a:r>
              <a:rPr lang="en-US" sz="3200" b="1">
                <a:latin typeface="Arial" charset="0"/>
                <a:cs typeface="Arial" charset="0"/>
              </a:rPr>
              <a:t>A. Heritability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rrowheads="1"/>
          </p:cNvPicPr>
          <p:nvPr/>
        </p:nvPicPr>
        <p:blipFill>
          <a:blip r:embed="rId3" cstate="print"/>
          <a:srcRect t="3773"/>
          <a:stretch>
            <a:fillRect/>
          </a:stretch>
        </p:blipFill>
        <p:spPr bwMode="auto">
          <a:xfrm>
            <a:off x="4763" y="273050"/>
            <a:ext cx="4414837" cy="3841750"/>
          </a:xfrm>
          <a:prstGeom prst="rect">
            <a:avLst/>
          </a:prstGeom>
          <a:noFill/>
          <a:ln w="9525">
            <a:noFill/>
            <a:miter lim="800000"/>
            <a:headEnd/>
            <a:tailEnd/>
          </a:ln>
        </p:spPr>
      </p:pic>
      <p:pic>
        <p:nvPicPr>
          <p:cNvPr id="26627" name="Picture 3" descr="09_F14"/>
          <p:cNvPicPr>
            <a:picLocks noChangeAspect="1" noChangeArrowheads="1"/>
          </p:cNvPicPr>
          <p:nvPr/>
        </p:nvPicPr>
        <p:blipFill>
          <a:blip r:embed="rId4" cstate="print"/>
          <a:srcRect/>
          <a:stretch>
            <a:fillRect/>
          </a:stretch>
        </p:blipFill>
        <p:spPr bwMode="auto">
          <a:xfrm>
            <a:off x="4495800" y="1981200"/>
            <a:ext cx="4013200" cy="4495800"/>
          </a:xfrm>
          <a:prstGeom prst="rect">
            <a:avLst/>
          </a:prstGeom>
          <a:noFill/>
          <a:ln w="9525">
            <a:noFill/>
            <a:miter lim="800000"/>
            <a:headEnd/>
            <a:tailEnd/>
          </a:ln>
        </p:spPr>
      </p:pic>
      <p:sp>
        <p:nvSpPr>
          <p:cNvPr id="26628" name="TextBox 3"/>
          <p:cNvSpPr txBox="1">
            <a:spLocks noChangeArrowheads="1"/>
          </p:cNvSpPr>
          <p:nvPr/>
        </p:nvSpPr>
        <p:spPr bwMode="auto">
          <a:xfrm>
            <a:off x="6096000" y="1295400"/>
            <a:ext cx="2239963" cy="461963"/>
          </a:xfrm>
          <a:prstGeom prst="rect">
            <a:avLst/>
          </a:prstGeom>
          <a:noFill/>
          <a:ln w="9525">
            <a:noFill/>
            <a:miter lim="800000"/>
            <a:headEnd/>
            <a:tailEnd/>
          </a:ln>
        </p:spPr>
        <p:txBody>
          <a:bodyPr wrap="none">
            <a:spAutoFit/>
          </a:bodyPr>
          <a:lstStyle/>
          <a:p>
            <a:r>
              <a:rPr lang="en-US">
                <a:latin typeface="Arial" charset="0"/>
                <a:cs typeface="Arial" charset="0"/>
              </a:rPr>
              <a:t>Song sparrows</a:t>
            </a:r>
          </a:p>
        </p:txBody>
      </p:sp>
      <p:sp>
        <p:nvSpPr>
          <p:cNvPr id="26629" name="TextBox 4"/>
          <p:cNvSpPr txBox="1">
            <a:spLocks noChangeArrowheads="1"/>
          </p:cNvSpPr>
          <p:nvPr/>
        </p:nvSpPr>
        <p:spPr bwMode="auto">
          <a:xfrm>
            <a:off x="457200" y="4343400"/>
            <a:ext cx="2736850" cy="461963"/>
          </a:xfrm>
          <a:prstGeom prst="rect">
            <a:avLst/>
          </a:prstGeom>
          <a:noFill/>
          <a:ln w="9525">
            <a:noFill/>
            <a:miter lim="800000"/>
            <a:headEnd/>
            <a:tailEnd/>
          </a:ln>
        </p:spPr>
        <p:txBody>
          <a:bodyPr wrap="none">
            <a:spAutoFit/>
          </a:bodyPr>
          <a:lstStyle/>
          <a:p>
            <a:r>
              <a:rPr lang="en-US">
                <a:latin typeface="Arial" charset="0"/>
                <a:cs typeface="Arial" charset="0"/>
              </a:rPr>
              <a:t>Galapagos finches</a:t>
            </a:r>
          </a:p>
        </p:txBody>
      </p:sp>
    </p:spTree>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884363" y="3298825"/>
            <a:ext cx="5649912" cy="3559175"/>
          </a:xfrm>
          <a:prstGeom prst="rect">
            <a:avLst/>
          </a:prstGeom>
          <a:noFill/>
          <a:ln w="12700">
            <a:noFill/>
            <a:miter lim="800000"/>
            <a:headEnd type="none" w="sm" len="sm"/>
            <a:tailEnd type="none" w="sm" len="sm"/>
          </a:ln>
        </p:spPr>
      </p:pic>
      <p:pic>
        <p:nvPicPr>
          <p:cNvPr id="27651" name="Picture 3"/>
          <p:cNvPicPr>
            <a:picLocks noChangeAspect="1" noChangeArrowheads="1"/>
          </p:cNvPicPr>
          <p:nvPr/>
        </p:nvPicPr>
        <p:blipFill>
          <a:blip r:embed="rId4" cstate="print"/>
          <a:srcRect/>
          <a:stretch>
            <a:fillRect/>
          </a:stretch>
        </p:blipFill>
        <p:spPr bwMode="auto">
          <a:xfrm>
            <a:off x="1884363" y="0"/>
            <a:ext cx="5459412" cy="3438525"/>
          </a:xfrm>
          <a:prstGeom prst="rect">
            <a:avLst/>
          </a:prstGeom>
          <a:noFill/>
          <a:ln w="12700">
            <a:noFill/>
            <a:miter lim="800000"/>
            <a:headEnd type="none" w="sm" len="sm"/>
            <a:tailEnd type="none" w="sm" len="sm"/>
          </a:ln>
        </p:spPr>
      </p:pic>
      <p:sp>
        <p:nvSpPr>
          <p:cNvPr id="27652" name="Text Box 4"/>
          <p:cNvSpPr txBox="1">
            <a:spLocks noChangeArrowheads="1"/>
          </p:cNvSpPr>
          <p:nvPr/>
        </p:nvSpPr>
        <p:spPr bwMode="auto">
          <a:xfrm>
            <a:off x="239713" y="476250"/>
            <a:ext cx="1062037" cy="717550"/>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Class </a:t>
            </a:r>
          </a:p>
          <a:p>
            <a:pPr defTabSz="1025525"/>
            <a:r>
              <a:rPr lang="en-US" sz="2000">
                <a:latin typeface="Arial Black" pitchFamily="34" charset="0"/>
              </a:rPr>
              <a:t>Data</a:t>
            </a:r>
          </a:p>
        </p:txBody>
      </p:sp>
      <p:sp>
        <p:nvSpPr>
          <p:cNvPr id="27653" name="Text Box 5"/>
          <p:cNvSpPr txBox="1">
            <a:spLocks noChangeArrowheads="1"/>
          </p:cNvSpPr>
          <p:nvPr/>
        </p:nvSpPr>
        <p:spPr bwMode="auto">
          <a:xfrm>
            <a:off x="5376863" y="476250"/>
            <a:ext cx="1690687" cy="411163"/>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Female Wt</a:t>
            </a:r>
          </a:p>
        </p:txBody>
      </p:sp>
      <p:sp>
        <p:nvSpPr>
          <p:cNvPr id="27654" name="Text Box 6"/>
          <p:cNvSpPr txBox="1">
            <a:spLocks noChangeArrowheads="1"/>
          </p:cNvSpPr>
          <p:nvPr/>
        </p:nvSpPr>
        <p:spPr bwMode="auto">
          <a:xfrm>
            <a:off x="5737225" y="3838575"/>
            <a:ext cx="1719263" cy="411163"/>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Female HT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1712913" y="0"/>
            <a:ext cx="5459412" cy="3438525"/>
          </a:xfrm>
          <a:prstGeom prst="rect">
            <a:avLst/>
          </a:prstGeom>
          <a:noFill/>
          <a:ln w="12700">
            <a:noFill/>
            <a:miter lim="800000"/>
            <a:headEnd type="none" w="sm" len="sm"/>
            <a:tailEnd type="none" w="sm" len="sm"/>
          </a:ln>
        </p:spPr>
      </p:pic>
      <p:pic>
        <p:nvPicPr>
          <p:cNvPr id="28675" name="Picture 3"/>
          <p:cNvPicPr>
            <a:picLocks noChangeAspect="1" noChangeArrowheads="1"/>
          </p:cNvPicPr>
          <p:nvPr/>
        </p:nvPicPr>
        <p:blipFill>
          <a:blip r:embed="rId4" cstate="print"/>
          <a:srcRect/>
          <a:stretch>
            <a:fillRect/>
          </a:stretch>
        </p:blipFill>
        <p:spPr bwMode="auto">
          <a:xfrm>
            <a:off x="1627188" y="3419475"/>
            <a:ext cx="5459412" cy="3438525"/>
          </a:xfrm>
          <a:prstGeom prst="rect">
            <a:avLst/>
          </a:prstGeom>
          <a:noFill/>
          <a:ln w="12700">
            <a:noFill/>
            <a:miter lim="800000"/>
            <a:headEnd type="none" w="sm" len="sm"/>
            <a:tailEnd type="none" w="sm" len="sm"/>
          </a:ln>
        </p:spPr>
      </p:pic>
      <p:sp>
        <p:nvSpPr>
          <p:cNvPr id="28676" name="Text Box 4"/>
          <p:cNvSpPr txBox="1">
            <a:spLocks noChangeArrowheads="1"/>
          </p:cNvSpPr>
          <p:nvPr/>
        </p:nvSpPr>
        <p:spPr bwMode="auto">
          <a:xfrm>
            <a:off x="5376863" y="476250"/>
            <a:ext cx="1333500" cy="411163"/>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Male Wt</a:t>
            </a:r>
          </a:p>
        </p:txBody>
      </p:sp>
      <p:sp>
        <p:nvSpPr>
          <p:cNvPr id="28677" name="Text Box 5"/>
          <p:cNvSpPr txBox="1">
            <a:spLocks noChangeArrowheads="1"/>
          </p:cNvSpPr>
          <p:nvPr/>
        </p:nvSpPr>
        <p:spPr bwMode="auto">
          <a:xfrm>
            <a:off x="5376863" y="3854450"/>
            <a:ext cx="1290637" cy="411163"/>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Male Ht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600075" y="341313"/>
            <a:ext cx="7620000" cy="1314450"/>
          </a:xfrm>
          <a:prstGeom prst="rect">
            <a:avLst/>
          </a:prstGeom>
          <a:noFill/>
          <a:ln w="12700">
            <a:noFill/>
            <a:miter lim="800000"/>
            <a:headEnd type="none" w="sm" len="sm"/>
            <a:tailEnd type="none" w="sm" len="sm"/>
          </a:ln>
        </p:spPr>
      </p:pic>
      <p:pic>
        <p:nvPicPr>
          <p:cNvPr id="29699" name="Picture 3"/>
          <p:cNvPicPr>
            <a:picLocks noChangeAspect="1" noChangeArrowheads="1"/>
          </p:cNvPicPr>
          <p:nvPr/>
        </p:nvPicPr>
        <p:blipFill>
          <a:blip r:embed="rId4" cstate="print"/>
          <a:srcRect/>
          <a:stretch>
            <a:fillRect/>
          </a:stretch>
        </p:blipFill>
        <p:spPr bwMode="auto">
          <a:xfrm>
            <a:off x="684213" y="1876425"/>
            <a:ext cx="7450137" cy="4692650"/>
          </a:xfrm>
          <a:prstGeom prst="rect">
            <a:avLst/>
          </a:prstGeom>
          <a:noFill/>
          <a:ln w="12700">
            <a:noFill/>
            <a:miter lim="800000"/>
            <a:headEnd type="none" w="sm" len="sm"/>
            <a:tailEnd type="none" w="sm" len="sm"/>
          </a:ln>
        </p:spPr>
      </p:pic>
      <p:sp>
        <p:nvSpPr>
          <p:cNvPr id="29700" name="Text Box 4"/>
          <p:cNvSpPr txBox="1">
            <a:spLocks noChangeArrowheads="1"/>
          </p:cNvSpPr>
          <p:nvPr/>
        </p:nvSpPr>
        <p:spPr bwMode="auto">
          <a:xfrm>
            <a:off x="581025" y="49213"/>
            <a:ext cx="3703638"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Female Wt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684213" y="341313"/>
            <a:ext cx="4956175" cy="819150"/>
          </a:xfrm>
          <a:prstGeom prst="rect">
            <a:avLst/>
          </a:prstGeom>
          <a:noFill/>
          <a:ln w="12700">
            <a:noFill/>
            <a:miter lim="800000"/>
            <a:headEnd type="none" w="sm" len="sm"/>
            <a:tailEnd type="none" w="sm" len="sm"/>
          </a:ln>
        </p:spPr>
      </p:pic>
      <p:pic>
        <p:nvPicPr>
          <p:cNvPr id="30723" name="Picture 3"/>
          <p:cNvPicPr>
            <a:picLocks noChangeAspect="1" noChangeArrowheads="1"/>
          </p:cNvPicPr>
          <p:nvPr/>
        </p:nvPicPr>
        <p:blipFill>
          <a:blip r:embed="rId4" cstate="print"/>
          <a:srcRect/>
          <a:stretch>
            <a:fillRect/>
          </a:stretch>
        </p:blipFill>
        <p:spPr bwMode="auto">
          <a:xfrm>
            <a:off x="684213" y="1449388"/>
            <a:ext cx="7878762" cy="4962525"/>
          </a:xfrm>
          <a:prstGeom prst="rect">
            <a:avLst/>
          </a:prstGeom>
          <a:noFill/>
          <a:ln w="12700">
            <a:noFill/>
            <a:miter lim="800000"/>
            <a:headEnd type="none" w="sm" len="sm"/>
            <a:tailEnd type="none" w="sm" len="sm"/>
          </a:ln>
        </p:spPr>
      </p:pic>
      <p:sp>
        <p:nvSpPr>
          <p:cNvPr id="30724" name="Text Box 4"/>
          <p:cNvSpPr txBox="1">
            <a:spLocks noChangeArrowheads="1"/>
          </p:cNvSpPr>
          <p:nvPr/>
        </p:nvSpPr>
        <p:spPr bwMode="auto">
          <a:xfrm>
            <a:off x="581025" y="49213"/>
            <a:ext cx="3703638"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Female Wt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9_F01"/>
          <p:cNvPicPr>
            <a:picLocks noChangeAspect="1" noChangeArrowheads="1"/>
          </p:cNvPicPr>
          <p:nvPr/>
        </p:nvPicPr>
        <p:blipFill>
          <a:blip r:embed="rId3" cstate="print"/>
          <a:srcRect/>
          <a:stretch>
            <a:fillRect/>
          </a:stretch>
        </p:blipFill>
        <p:spPr bwMode="auto">
          <a:xfrm>
            <a:off x="1244600" y="228600"/>
            <a:ext cx="5537200" cy="5326063"/>
          </a:xfrm>
          <a:prstGeom prst="rect">
            <a:avLst/>
          </a:prstGeom>
          <a:noFill/>
          <a:ln w="9525">
            <a:noFill/>
            <a:miter lim="800000"/>
            <a:headEnd/>
            <a:tailEnd/>
          </a:ln>
        </p:spPr>
      </p:pic>
      <p:sp>
        <p:nvSpPr>
          <p:cNvPr id="7171" name="Text Box 3"/>
          <p:cNvSpPr txBox="1">
            <a:spLocks noChangeArrowheads="1"/>
          </p:cNvSpPr>
          <p:nvPr/>
        </p:nvSpPr>
        <p:spPr bwMode="auto">
          <a:xfrm>
            <a:off x="228600" y="5781675"/>
            <a:ext cx="8988425" cy="523875"/>
          </a:xfrm>
          <a:prstGeom prst="rect">
            <a:avLst/>
          </a:prstGeom>
          <a:noFill/>
          <a:ln w="9525">
            <a:noFill/>
            <a:miter lim="800000"/>
            <a:headEnd/>
            <a:tailEnd/>
          </a:ln>
        </p:spPr>
        <p:txBody>
          <a:bodyPr wrap="none">
            <a:spAutoFit/>
          </a:bodyPr>
          <a:lstStyle/>
          <a:p>
            <a:r>
              <a:rPr lang="en-US" sz="2800" b="1">
                <a:latin typeface="Arial" charset="0"/>
                <a:cs typeface="Arial" charset="0"/>
              </a:rPr>
              <a:t>Why the normal distribution: Central Limit Theorem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342900" y="255588"/>
            <a:ext cx="8801100" cy="1371600"/>
          </a:xfrm>
          <a:prstGeom prst="rect">
            <a:avLst/>
          </a:prstGeom>
          <a:noFill/>
          <a:ln w="12700">
            <a:noFill/>
            <a:miter lim="800000"/>
            <a:headEnd type="none" w="sm" len="sm"/>
            <a:tailEnd type="none" w="sm" len="sm"/>
          </a:ln>
        </p:spPr>
      </p:pic>
      <p:pic>
        <p:nvPicPr>
          <p:cNvPr id="31747" name="Picture 3"/>
          <p:cNvPicPr>
            <a:picLocks noChangeAspect="1" noChangeArrowheads="1"/>
          </p:cNvPicPr>
          <p:nvPr/>
        </p:nvPicPr>
        <p:blipFill>
          <a:blip r:embed="rId4" cstate="print"/>
          <a:srcRect/>
          <a:stretch>
            <a:fillRect/>
          </a:stretch>
        </p:blipFill>
        <p:spPr bwMode="auto">
          <a:xfrm>
            <a:off x="769938" y="1535113"/>
            <a:ext cx="7535862" cy="4745037"/>
          </a:xfrm>
          <a:prstGeom prst="rect">
            <a:avLst/>
          </a:prstGeom>
          <a:noFill/>
          <a:ln w="12700">
            <a:noFill/>
            <a:miter lim="800000"/>
            <a:headEnd type="none" w="sm" len="sm"/>
            <a:tailEnd type="none" w="sm" len="sm"/>
          </a:ln>
        </p:spPr>
      </p:pic>
      <p:sp>
        <p:nvSpPr>
          <p:cNvPr id="31748" name="Text Box 4"/>
          <p:cNvSpPr txBox="1">
            <a:spLocks noChangeArrowheads="1"/>
          </p:cNvSpPr>
          <p:nvPr/>
        </p:nvSpPr>
        <p:spPr bwMode="auto">
          <a:xfrm>
            <a:off x="581025" y="49213"/>
            <a:ext cx="3703638"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Female Wt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514350" y="169863"/>
            <a:ext cx="8629650" cy="1427162"/>
          </a:xfrm>
          <a:prstGeom prst="rect">
            <a:avLst/>
          </a:prstGeom>
          <a:noFill/>
          <a:ln w="12700">
            <a:noFill/>
            <a:miter lim="800000"/>
            <a:headEnd type="none" w="sm" len="sm"/>
            <a:tailEnd type="none" w="sm" len="sm"/>
          </a:ln>
        </p:spPr>
      </p:pic>
      <p:pic>
        <p:nvPicPr>
          <p:cNvPr id="32771" name="Picture 3"/>
          <p:cNvPicPr>
            <a:picLocks noChangeAspect="1" noChangeArrowheads="1"/>
          </p:cNvPicPr>
          <p:nvPr/>
        </p:nvPicPr>
        <p:blipFill>
          <a:blip r:embed="rId4" cstate="print"/>
          <a:srcRect/>
          <a:stretch>
            <a:fillRect/>
          </a:stretch>
        </p:blipFill>
        <p:spPr bwMode="auto">
          <a:xfrm>
            <a:off x="342900" y="1535113"/>
            <a:ext cx="7791450" cy="4906962"/>
          </a:xfrm>
          <a:prstGeom prst="rect">
            <a:avLst/>
          </a:prstGeom>
          <a:noFill/>
          <a:ln w="12700">
            <a:noFill/>
            <a:miter lim="800000"/>
            <a:headEnd type="none" w="sm" len="sm"/>
            <a:tailEnd type="none" w="sm" len="sm"/>
          </a:ln>
        </p:spPr>
      </p:pic>
      <p:sp>
        <p:nvSpPr>
          <p:cNvPr id="32772" name="Text Box 4"/>
          <p:cNvSpPr txBox="1">
            <a:spLocks noChangeArrowheads="1"/>
          </p:cNvSpPr>
          <p:nvPr/>
        </p:nvSpPr>
        <p:spPr bwMode="auto">
          <a:xfrm>
            <a:off x="581025" y="49213"/>
            <a:ext cx="3660775"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Female Ht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257175" y="341313"/>
            <a:ext cx="8391525" cy="1387475"/>
          </a:xfrm>
          <a:prstGeom prst="rect">
            <a:avLst/>
          </a:prstGeom>
          <a:noFill/>
          <a:ln w="12700">
            <a:noFill/>
            <a:miter lim="800000"/>
            <a:headEnd type="none" w="sm" len="sm"/>
            <a:tailEnd type="none" w="sm" len="sm"/>
          </a:ln>
        </p:spPr>
      </p:pic>
      <p:pic>
        <p:nvPicPr>
          <p:cNvPr id="33795" name="Picture 3"/>
          <p:cNvPicPr>
            <a:picLocks noChangeAspect="1" noChangeArrowheads="1"/>
          </p:cNvPicPr>
          <p:nvPr/>
        </p:nvPicPr>
        <p:blipFill>
          <a:blip r:embed="rId4" cstate="print"/>
          <a:srcRect/>
          <a:stretch>
            <a:fillRect/>
          </a:stretch>
        </p:blipFill>
        <p:spPr bwMode="auto">
          <a:xfrm>
            <a:off x="600075" y="1620838"/>
            <a:ext cx="7877175" cy="4960937"/>
          </a:xfrm>
          <a:prstGeom prst="rect">
            <a:avLst/>
          </a:prstGeom>
          <a:noFill/>
          <a:ln w="12700">
            <a:noFill/>
            <a:miter lim="800000"/>
            <a:headEnd type="none" w="sm" len="sm"/>
            <a:tailEnd type="none" w="sm" len="sm"/>
          </a:ln>
        </p:spPr>
      </p:pic>
      <p:sp>
        <p:nvSpPr>
          <p:cNvPr id="33796" name="Text Box 4"/>
          <p:cNvSpPr txBox="1">
            <a:spLocks noChangeArrowheads="1"/>
          </p:cNvSpPr>
          <p:nvPr/>
        </p:nvSpPr>
        <p:spPr bwMode="auto">
          <a:xfrm>
            <a:off x="581025" y="49213"/>
            <a:ext cx="3660775"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Female Ht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257175" y="341313"/>
            <a:ext cx="8647113" cy="1346200"/>
          </a:xfrm>
          <a:prstGeom prst="rect">
            <a:avLst/>
          </a:prstGeom>
          <a:noFill/>
          <a:ln w="12700">
            <a:noFill/>
            <a:miter lim="800000"/>
            <a:headEnd type="none" w="sm" len="sm"/>
            <a:tailEnd type="none" w="sm" len="sm"/>
          </a:ln>
        </p:spPr>
      </p:pic>
      <p:pic>
        <p:nvPicPr>
          <p:cNvPr id="34819" name="Picture 3"/>
          <p:cNvPicPr>
            <a:picLocks noChangeAspect="1" noChangeArrowheads="1"/>
          </p:cNvPicPr>
          <p:nvPr/>
        </p:nvPicPr>
        <p:blipFill>
          <a:blip r:embed="rId4" cstate="print"/>
          <a:srcRect/>
          <a:stretch>
            <a:fillRect/>
          </a:stretch>
        </p:blipFill>
        <p:spPr bwMode="auto">
          <a:xfrm>
            <a:off x="855663" y="1790700"/>
            <a:ext cx="7621587" cy="4800600"/>
          </a:xfrm>
          <a:prstGeom prst="rect">
            <a:avLst/>
          </a:prstGeom>
          <a:noFill/>
          <a:ln w="12700">
            <a:noFill/>
            <a:miter lim="800000"/>
            <a:headEnd type="none" w="sm" len="sm"/>
            <a:tailEnd type="none" w="sm" len="sm"/>
          </a:ln>
        </p:spPr>
      </p:pic>
      <p:sp>
        <p:nvSpPr>
          <p:cNvPr id="34820" name="Text Box 4"/>
          <p:cNvSpPr txBox="1">
            <a:spLocks noChangeArrowheads="1"/>
          </p:cNvSpPr>
          <p:nvPr/>
        </p:nvSpPr>
        <p:spPr bwMode="auto">
          <a:xfrm>
            <a:off x="581025" y="49213"/>
            <a:ext cx="3660775"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Female Ht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600075" y="427038"/>
            <a:ext cx="7791450" cy="1343025"/>
          </a:xfrm>
          <a:prstGeom prst="rect">
            <a:avLst/>
          </a:prstGeom>
          <a:noFill/>
          <a:ln w="12700">
            <a:noFill/>
            <a:miter lim="800000"/>
            <a:headEnd type="none" w="sm" len="sm"/>
            <a:tailEnd type="none" w="sm" len="sm"/>
          </a:ln>
        </p:spPr>
      </p:pic>
      <p:pic>
        <p:nvPicPr>
          <p:cNvPr id="35843" name="Picture 3"/>
          <p:cNvPicPr>
            <a:picLocks noChangeAspect="1" noChangeArrowheads="1"/>
          </p:cNvPicPr>
          <p:nvPr/>
        </p:nvPicPr>
        <p:blipFill>
          <a:blip r:embed="rId4" cstate="print"/>
          <a:srcRect/>
          <a:stretch>
            <a:fillRect/>
          </a:stretch>
        </p:blipFill>
        <p:spPr bwMode="auto">
          <a:xfrm>
            <a:off x="600075" y="1790700"/>
            <a:ext cx="7705725" cy="4854575"/>
          </a:xfrm>
          <a:prstGeom prst="rect">
            <a:avLst/>
          </a:prstGeom>
          <a:noFill/>
          <a:ln w="12700">
            <a:noFill/>
            <a:miter lim="800000"/>
            <a:headEnd type="none" w="sm" len="sm"/>
            <a:tailEnd type="none" w="sm" len="sm"/>
          </a:ln>
        </p:spPr>
      </p:pic>
      <p:sp>
        <p:nvSpPr>
          <p:cNvPr id="35844" name="Text Box 4"/>
          <p:cNvSpPr txBox="1">
            <a:spLocks noChangeArrowheads="1"/>
          </p:cNvSpPr>
          <p:nvPr/>
        </p:nvSpPr>
        <p:spPr bwMode="auto">
          <a:xfrm>
            <a:off x="581025" y="49213"/>
            <a:ext cx="3346450"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Male Wt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769938" y="341313"/>
            <a:ext cx="6680200" cy="1150937"/>
          </a:xfrm>
          <a:prstGeom prst="rect">
            <a:avLst/>
          </a:prstGeom>
          <a:noFill/>
          <a:ln w="12700">
            <a:noFill/>
            <a:miter lim="800000"/>
            <a:headEnd type="none" w="sm" len="sm"/>
            <a:tailEnd type="none" w="sm" len="sm"/>
          </a:ln>
        </p:spPr>
      </p:pic>
      <p:pic>
        <p:nvPicPr>
          <p:cNvPr id="36867" name="Picture 3"/>
          <p:cNvPicPr>
            <a:picLocks noChangeAspect="1" noChangeArrowheads="1"/>
          </p:cNvPicPr>
          <p:nvPr/>
        </p:nvPicPr>
        <p:blipFill>
          <a:blip r:embed="rId4" cstate="print"/>
          <a:srcRect/>
          <a:stretch>
            <a:fillRect/>
          </a:stretch>
        </p:blipFill>
        <p:spPr bwMode="auto">
          <a:xfrm>
            <a:off x="600075" y="1535113"/>
            <a:ext cx="7705725" cy="4852987"/>
          </a:xfrm>
          <a:prstGeom prst="rect">
            <a:avLst/>
          </a:prstGeom>
          <a:noFill/>
          <a:ln w="12700">
            <a:noFill/>
            <a:miter lim="800000"/>
            <a:headEnd type="none" w="sm" len="sm"/>
            <a:tailEnd type="none" w="sm" len="sm"/>
          </a:ln>
        </p:spPr>
      </p:pic>
      <p:sp>
        <p:nvSpPr>
          <p:cNvPr id="36868" name="Text Box 4"/>
          <p:cNvSpPr txBox="1">
            <a:spLocks noChangeArrowheads="1"/>
          </p:cNvSpPr>
          <p:nvPr/>
        </p:nvSpPr>
        <p:spPr bwMode="auto">
          <a:xfrm>
            <a:off x="581025" y="49213"/>
            <a:ext cx="3346450"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Male Wt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257175" y="255588"/>
            <a:ext cx="8048625" cy="1304925"/>
          </a:xfrm>
          <a:prstGeom prst="rect">
            <a:avLst/>
          </a:prstGeom>
          <a:noFill/>
          <a:ln w="12700">
            <a:noFill/>
            <a:miter lim="800000"/>
            <a:headEnd type="none" w="sm" len="sm"/>
            <a:tailEnd type="none" w="sm" len="sm"/>
          </a:ln>
        </p:spPr>
      </p:pic>
      <p:pic>
        <p:nvPicPr>
          <p:cNvPr id="37891" name="Picture 3"/>
          <p:cNvPicPr>
            <a:picLocks noChangeAspect="1" noChangeArrowheads="1"/>
          </p:cNvPicPr>
          <p:nvPr/>
        </p:nvPicPr>
        <p:blipFill>
          <a:blip r:embed="rId4" cstate="print"/>
          <a:srcRect/>
          <a:stretch>
            <a:fillRect/>
          </a:stretch>
        </p:blipFill>
        <p:spPr bwMode="auto">
          <a:xfrm>
            <a:off x="600075" y="1706563"/>
            <a:ext cx="7620000" cy="4799012"/>
          </a:xfrm>
          <a:prstGeom prst="rect">
            <a:avLst/>
          </a:prstGeom>
          <a:noFill/>
          <a:ln w="12700">
            <a:noFill/>
            <a:miter lim="800000"/>
            <a:headEnd type="none" w="sm" len="sm"/>
            <a:tailEnd type="none" w="sm" len="sm"/>
          </a:ln>
        </p:spPr>
      </p:pic>
      <p:sp>
        <p:nvSpPr>
          <p:cNvPr id="37892" name="Text Box 4"/>
          <p:cNvSpPr txBox="1">
            <a:spLocks noChangeArrowheads="1"/>
          </p:cNvSpPr>
          <p:nvPr/>
        </p:nvSpPr>
        <p:spPr bwMode="auto">
          <a:xfrm>
            <a:off x="581025" y="49213"/>
            <a:ext cx="3346450"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Male Wt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428625" y="255588"/>
            <a:ext cx="7962900" cy="1371600"/>
          </a:xfrm>
          <a:prstGeom prst="rect">
            <a:avLst/>
          </a:prstGeom>
          <a:noFill/>
          <a:ln w="12700">
            <a:noFill/>
            <a:miter lim="800000"/>
            <a:headEnd type="none" w="sm" len="sm"/>
            <a:tailEnd type="none" w="sm" len="sm"/>
          </a:ln>
        </p:spPr>
      </p:pic>
      <p:pic>
        <p:nvPicPr>
          <p:cNvPr id="38915" name="Picture 3"/>
          <p:cNvPicPr>
            <a:picLocks noChangeAspect="1" noChangeArrowheads="1"/>
          </p:cNvPicPr>
          <p:nvPr/>
        </p:nvPicPr>
        <p:blipFill>
          <a:blip r:embed="rId4" cstate="print"/>
          <a:srcRect/>
          <a:stretch>
            <a:fillRect/>
          </a:stretch>
        </p:blipFill>
        <p:spPr bwMode="auto">
          <a:xfrm>
            <a:off x="684213" y="1449388"/>
            <a:ext cx="7878762" cy="4962525"/>
          </a:xfrm>
          <a:prstGeom prst="rect">
            <a:avLst/>
          </a:prstGeom>
          <a:noFill/>
          <a:ln w="12700">
            <a:noFill/>
            <a:miter lim="800000"/>
            <a:headEnd type="none" w="sm" len="sm"/>
            <a:tailEnd type="none" w="sm" len="sm"/>
          </a:ln>
        </p:spPr>
      </p:pic>
      <p:sp>
        <p:nvSpPr>
          <p:cNvPr id="38916" name="Text Box 4"/>
          <p:cNvSpPr txBox="1">
            <a:spLocks noChangeArrowheads="1"/>
          </p:cNvSpPr>
          <p:nvPr/>
        </p:nvSpPr>
        <p:spPr bwMode="auto">
          <a:xfrm>
            <a:off x="581025" y="49213"/>
            <a:ext cx="3303588"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Male Ht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0" y="255588"/>
            <a:ext cx="8818563" cy="1519237"/>
          </a:xfrm>
          <a:prstGeom prst="rect">
            <a:avLst/>
          </a:prstGeom>
          <a:noFill/>
          <a:ln w="12700">
            <a:noFill/>
            <a:miter lim="800000"/>
            <a:headEnd type="none" w="sm" len="sm"/>
            <a:tailEnd type="none" w="sm" len="sm"/>
          </a:ln>
        </p:spPr>
      </p:pic>
      <p:pic>
        <p:nvPicPr>
          <p:cNvPr id="39939" name="Picture 3"/>
          <p:cNvPicPr>
            <a:picLocks noChangeAspect="1" noChangeArrowheads="1"/>
          </p:cNvPicPr>
          <p:nvPr/>
        </p:nvPicPr>
        <p:blipFill>
          <a:blip r:embed="rId4" cstate="print"/>
          <a:srcRect/>
          <a:stretch>
            <a:fillRect/>
          </a:stretch>
        </p:blipFill>
        <p:spPr bwMode="auto">
          <a:xfrm>
            <a:off x="684213" y="1706563"/>
            <a:ext cx="7707312" cy="4852987"/>
          </a:xfrm>
          <a:prstGeom prst="rect">
            <a:avLst/>
          </a:prstGeom>
          <a:noFill/>
          <a:ln w="12700">
            <a:noFill/>
            <a:miter lim="800000"/>
            <a:headEnd type="none" w="sm" len="sm"/>
            <a:tailEnd type="none" w="sm" len="sm"/>
          </a:ln>
        </p:spPr>
      </p:pic>
      <p:sp>
        <p:nvSpPr>
          <p:cNvPr id="39940" name="Text Box 4"/>
          <p:cNvSpPr txBox="1">
            <a:spLocks noChangeArrowheads="1"/>
          </p:cNvSpPr>
          <p:nvPr/>
        </p:nvSpPr>
        <p:spPr bwMode="auto">
          <a:xfrm>
            <a:off x="581025" y="49213"/>
            <a:ext cx="3303588"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Male Ht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a:stretch>
            <a:fillRect/>
          </a:stretch>
        </p:blipFill>
        <p:spPr bwMode="auto">
          <a:xfrm>
            <a:off x="0" y="169863"/>
            <a:ext cx="8562975" cy="1450975"/>
          </a:xfrm>
          <a:prstGeom prst="rect">
            <a:avLst/>
          </a:prstGeom>
          <a:noFill/>
          <a:ln w="12700">
            <a:noFill/>
            <a:miter lim="800000"/>
            <a:headEnd type="none" w="sm" len="sm"/>
            <a:tailEnd type="none" w="sm" len="sm"/>
          </a:ln>
        </p:spPr>
      </p:pic>
      <p:pic>
        <p:nvPicPr>
          <p:cNvPr id="40963" name="Picture 3"/>
          <p:cNvPicPr>
            <a:picLocks noChangeAspect="1" noChangeArrowheads="1"/>
          </p:cNvPicPr>
          <p:nvPr/>
        </p:nvPicPr>
        <p:blipFill>
          <a:blip r:embed="rId4" cstate="print"/>
          <a:srcRect/>
          <a:stretch>
            <a:fillRect/>
          </a:stretch>
        </p:blipFill>
        <p:spPr bwMode="auto">
          <a:xfrm>
            <a:off x="514350" y="1279525"/>
            <a:ext cx="8220075" cy="5176838"/>
          </a:xfrm>
          <a:prstGeom prst="rect">
            <a:avLst/>
          </a:prstGeom>
          <a:noFill/>
          <a:ln w="12700">
            <a:noFill/>
            <a:miter lim="800000"/>
            <a:headEnd type="none" w="sm" len="sm"/>
            <a:tailEnd type="none" w="sm" len="sm"/>
          </a:ln>
        </p:spPr>
      </p:pic>
      <p:sp>
        <p:nvSpPr>
          <p:cNvPr id="40964" name="Text Box 4"/>
          <p:cNvSpPr txBox="1">
            <a:spLocks noChangeArrowheads="1"/>
          </p:cNvSpPr>
          <p:nvPr/>
        </p:nvSpPr>
        <p:spPr bwMode="auto">
          <a:xfrm>
            <a:off x="581025" y="49213"/>
            <a:ext cx="3303588" cy="411162"/>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Heritability of Male Ht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9_F02"/>
          <p:cNvPicPr>
            <a:picLocks noChangeAspect="1" noChangeArrowheads="1"/>
          </p:cNvPicPr>
          <p:nvPr/>
        </p:nvPicPr>
        <p:blipFill>
          <a:blip r:embed="rId3" cstate="print"/>
          <a:srcRect/>
          <a:stretch>
            <a:fillRect/>
          </a:stretch>
        </p:blipFill>
        <p:spPr bwMode="auto">
          <a:xfrm>
            <a:off x="1143000" y="1574800"/>
            <a:ext cx="6159500" cy="5283200"/>
          </a:xfrm>
          <a:prstGeom prst="rect">
            <a:avLst/>
          </a:prstGeom>
          <a:noFill/>
          <a:ln w="9525">
            <a:noFill/>
            <a:miter lim="800000"/>
            <a:headEnd/>
            <a:tailEnd/>
          </a:ln>
        </p:spPr>
      </p:pic>
      <p:sp>
        <p:nvSpPr>
          <p:cNvPr id="8195" name="Rectangle 3"/>
          <p:cNvSpPr>
            <a:spLocks noChangeArrowheads="1"/>
          </p:cNvSpPr>
          <p:nvPr/>
        </p:nvSpPr>
        <p:spPr bwMode="auto">
          <a:xfrm>
            <a:off x="0" y="0"/>
            <a:ext cx="8915400" cy="1570038"/>
          </a:xfrm>
          <a:prstGeom prst="rect">
            <a:avLst/>
          </a:prstGeom>
          <a:noFill/>
          <a:ln w="9525">
            <a:noFill/>
            <a:miter lim="800000"/>
            <a:headEnd/>
            <a:tailEnd/>
          </a:ln>
        </p:spPr>
        <p:txBody>
          <a:bodyPr>
            <a:spAutoFit/>
          </a:bodyPr>
          <a:lstStyle/>
          <a:p>
            <a:r>
              <a:rPr lang="en-US">
                <a:latin typeface="Arial" charset="0"/>
                <a:cs typeface="Arial" charset="0"/>
              </a:rPr>
              <a:t>Mendelian genetics can explain quantitative traits</a:t>
            </a:r>
          </a:p>
          <a:p>
            <a:endParaRPr lang="en-US">
              <a:latin typeface="Arial" charset="0"/>
              <a:cs typeface="Arial" charset="0"/>
            </a:endParaRPr>
          </a:p>
          <a:p>
            <a:r>
              <a:rPr lang="en-US">
                <a:latin typeface="Arial" charset="0"/>
                <a:cs typeface="Arial" charset="0"/>
              </a:rPr>
              <a:t>Ex. 1: NILSSON-EHLE: Red and White Kernel Color in Wheat</a:t>
            </a:r>
          </a:p>
          <a:p>
            <a:r>
              <a:rPr lang="en-US">
                <a:latin typeface="Arial" charset="0"/>
                <a:cs typeface="Arial" charset="0"/>
              </a:rPr>
              <a:t>                         (red dominant, white recessive)</a:t>
            </a:r>
          </a:p>
        </p:txBody>
      </p:sp>
      <p:sp>
        <p:nvSpPr>
          <p:cNvPr id="8196" name="Text Box 4"/>
          <p:cNvSpPr txBox="1">
            <a:spLocks noChangeArrowheads="1"/>
          </p:cNvSpPr>
          <p:nvPr/>
        </p:nvSpPr>
        <p:spPr bwMode="auto">
          <a:xfrm>
            <a:off x="136525" y="2327275"/>
            <a:ext cx="1897063" cy="1570038"/>
          </a:xfrm>
          <a:prstGeom prst="rect">
            <a:avLst/>
          </a:prstGeom>
          <a:noFill/>
          <a:ln w="9525">
            <a:noFill/>
            <a:miter lim="800000"/>
            <a:headEnd/>
            <a:tailEnd/>
          </a:ln>
        </p:spPr>
        <p:txBody>
          <a:bodyPr wrap="none">
            <a:spAutoFit/>
          </a:bodyPr>
          <a:lstStyle/>
          <a:p>
            <a:r>
              <a:rPr lang="en-US">
                <a:latin typeface="Arial" charset="0"/>
                <a:cs typeface="Arial" charset="0"/>
              </a:rPr>
              <a:t>Ex. 2:</a:t>
            </a:r>
          </a:p>
          <a:p>
            <a:r>
              <a:rPr lang="en-US">
                <a:latin typeface="Arial" charset="0"/>
                <a:cs typeface="Arial" charset="0"/>
              </a:rPr>
              <a:t>East’s work</a:t>
            </a:r>
          </a:p>
          <a:p>
            <a:r>
              <a:rPr lang="en-US">
                <a:latin typeface="Arial" charset="0"/>
                <a:cs typeface="Arial" charset="0"/>
              </a:rPr>
              <a:t>with tobacco</a:t>
            </a:r>
          </a:p>
          <a:p>
            <a:endParaRPr lang="en-US">
              <a:latin typeface="Arial" charset="0"/>
              <a:cs typeface="Arial" charset="0"/>
            </a:endParaRPr>
          </a:p>
        </p:txBody>
      </p:sp>
      <p:cxnSp>
        <p:nvCxnSpPr>
          <p:cNvPr id="8197" name="Straight Connector 5"/>
          <p:cNvCxnSpPr>
            <a:cxnSpLocks noChangeShapeType="1"/>
          </p:cNvCxnSpPr>
          <p:nvPr/>
        </p:nvCxnSpPr>
        <p:spPr bwMode="auto">
          <a:xfrm>
            <a:off x="381000" y="1524000"/>
            <a:ext cx="8763000" cy="0"/>
          </a:xfrm>
          <a:prstGeom prst="line">
            <a:avLst/>
          </a:prstGeom>
          <a:noFill/>
          <a:ln w="9525" algn="ctr">
            <a:solidFill>
              <a:schemeClr val="tx1"/>
            </a:solidFill>
            <a:round/>
            <a:headEnd/>
            <a:tailEnd/>
          </a:ln>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25438" y="476250"/>
            <a:ext cx="8569325" cy="3792538"/>
          </a:xfrm>
          <a:prstGeom prst="rect">
            <a:avLst/>
          </a:prstGeom>
          <a:noFill/>
          <a:ln w="12700">
            <a:noFill/>
            <a:miter lim="800000"/>
            <a:headEnd type="none" w="sm" len="sm"/>
            <a:tailEnd type="none" w="sm" len="sm"/>
          </a:ln>
        </p:spPr>
        <p:txBody>
          <a:bodyPr wrap="none" lIns="102577" tIns="51289" rIns="102577" bIns="51289">
            <a:spAutoFit/>
          </a:bodyPr>
          <a:lstStyle/>
          <a:p>
            <a:pPr defTabSz="1025525"/>
            <a:r>
              <a:rPr lang="en-US" sz="2000">
                <a:latin typeface="Arial Black" pitchFamily="34" charset="0"/>
              </a:rPr>
              <a:t>Conclusions from class data:</a:t>
            </a:r>
          </a:p>
          <a:p>
            <a:pPr defTabSz="1025525"/>
            <a:endParaRPr lang="en-US" sz="2000">
              <a:latin typeface="Arial Black" pitchFamily="34" charset="0"/>
            </a:endParaRPr>
          </a:p>
          <a:p>
            <a:pPr defTabSz="1025525"/>
            <a:r>
              <a:rPr lang="en-US" sz="2000">
                <a:latin typeface="Arial Black" pitchFamily="34" charset="0"/>
              </a:rPr>
              <a:t>Distributions of Wts and Hts are roughly normal</a:t>
            </a:r>
          </a:p>
          <a:p>
            <a:pPr defTabSz="1025525"/>
            <a:endParaRPr lang="en-US" sz="2000">
              <a:latin typeface="Arial Black" pitchFamily="34" charset="0"/>
            </a:endParaRPr>
          </a:p>
          <a:p>
            <a:pPr defTabSz="1025525"/>
            <a:r>
              <a:rPr lang="en-US" sz="2000">
                <a:latin typeface="Arial Black" pitchFamily="34" charset="0"/>
              </a:rPr>
              <a:t>Distribution indicates that Wts and Hts are likely controlled</a:t>
            </a:r>
          </a:p>
          <a:p>
            <a:pPr defTabSz="1025525"/>
            <a:r>
              <a:rPr lang="en-US" sz="2000">
                <a:latin typeface="Arial Black" pitchFamily="34" charset="0"/>
              </a:rPr>
              <a:t>by many loci, = many loci are segregating alleles that </a:t>
            </a:r>
          </a:p>
          <a:p>
            <a:pPr defTabSz="1025525"/>
            <a:r>
              <a:rPr lang="en-US" sz="2000">
                <a:latin typeface="Arial Black" pitchFamily="34" charset="0"/>
              </a:rPr>
              <a:t>contribute to wt and ht differences among individuals</a:t>
            </a:r>
          </a:p>
          <a:p>
            <a:pPr defTabSz="1025525"/>
            <a:endParaRPr lang="en-US" sz="2000">
              <a:latin typeface="Arial Black" pitchFamily="34" charset="0"/>
            </a:endParaRPr>
          </a:p>
          <a:p>
            <a:pPr defTabSz="1025525"/>
            <a:r>
              <a:rPr lang="en-US" sz="2000">
                <a:latin typeface="Arial Black" pitchFamily="34" charset="0"/>
              </a:rPr>
              <a:t>Heritabilities for Ht &gt;&gt; WT</a:t>
            </a:r>
          </a:p>
          <a:p>
            <a:pPr defTabSz="1025525"/>
            <a:r>
              <a:rPr lang="en-US" sz="2000">
                <a:latin typeface="Arial Black" pitchFamily="34" charset="0"/>
              </a:rPr>
              <a:t>                            50% &gt;&gt; 30%</a:t>
            </a:r>
          </a:p>
          <a:p>
            <a:pPr defTabSz="1025525"/>
            <a:endParaRPr lang="en-US" sz="2000">
              <a:latin typeface="Arial Black" pitchFamily="34" charset="0"/>
            </a:endParaRPr>
          </a:p>
          <a:p>
            <a:pPr defTabSz="1025525"/>
            <a:r>
              <a:rPr lang="en-US" sz="2000">
                <a:latin typeface="Arial Black" pitchFamily="34" charset="0"/>
              </a:rPr>
              <a:t>Interpretation for other human traits??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09_F16"/>
          <p:cNvPicPr>
            <a:picLocks noChangeAspect="1" noChangeArrowheads="1"/>
          </p:cNvPicPr>
          <p:nvPr/>
        </p:nvPicPr>
        <p:blipFill>
          <a:blip r:embed="rId3" cstate="print"/>
          <a:srcRect/>
          <a:stretch>
            <a:fillRect/>
          </a:stretch>
        </p:blipFill>
        <p:spPr bwMode="auto">
          <a:xfrm>
            <a:off x="1016000" y="228600"/>
            <a:ext cx="7129463" cy="6399213"/>
          </a:xfrm>
          <a:prstGeom prst="rect">
            <a:avLst/>
          </a:prstGeom>
          <a:noFill/>
          <a:ln w="9525">
            <a:noFill/>
            <a:miter lim="800000"/>
            <a:headEnd/>
            <a:tailEnd/>
          </a:ln>
        </p:spPr>
      </p:pic>
      <p:sp>
        <p:nvSpPr>
          <p:cNvPr id="43011" name="TextBox 2"/>
          <p:cNvSpPr txBox="1">
            <a:spLocks noChangeArrowheads="1"/>
          </p:cNvSpPr>
          <p:nvPr/>
        </p:nvSpPr>
        <p:spPr bwMode="auto">
          <a:xfrm>
            <a:off x="8153400" y="3200400"/>
            <a:ext cx="750888" cy="461963"/>
          </a:xfrm>
          <a:prstGeom prst="rect">
            <a:avLst/>
          </a:prstGeom>
          <a:noFill/>
          <a:ln w="9525">
            <a:noFill/>
            <a:miter lim="800000"/>
            <a:headEnd/>
            <a:tailEnd/>
          </a:ln>
        </p:spPr>
        <p:txBody>
          <a:bodyPr wrap="none">
            <a:spAutoFit/>
          </a:bodyPr>
          <a:lstStyle/>
          <a:p>
            <a:r>
              <a:rPr lang="en-US">
                <a:latin typeface="Arial" charset="0"/>
                <a:cs typeface="Arial" charset="0"/>
              </a:rPr>
              <a:t>Red</a:t>
            </a:r>
          </a:p>
        </p:txBody>
      </p:sp>
      <p:sp>
        <p:nvSpPr>
          <p:cNvPr id="43012" name="TextBox 3"/>
          <p:cNvSpPr txBox="1">
            <a:spLocks noChangeArrowheads="1"/>
          </p:cNvSpPr>
          <p:nvPr/>
        </p:nvSpPr>
        <p:spPr bwMode="auto">
          <a:xfrm>
            <a:off x="7772400" y="4572000"/>
            <a:ext cx="750888" cy="461963"/>
          </a:xfrm>
          <a:prstGeom prst="rect">
            <a:avLst/>
          </a:prstGeom>
          <a:noFill/>
          <a:ln w="9525">
            <a:noFill/>
            <a:miter lim="800000"/>
            <a:headEnd/>
            <a:tailEnd/>
          </a:ln>
        </p:spPr>
        <p:txBody>
          <a:bodyPr wrap="none">
            <a:spAutoFit/>
          </a:bodyPr>
          <a:lstStyle/>
          <a:p>
            <a:r>
              <a:rPr lang="en-US">
                <a:latin typeface="Arial" charset="0"/>
                <a:cs typeface="Arial" charset="0"/>
              </a:rPr>
              <a:t>Red</a:t>
            </a:r>
          </a:p>
        </p:txBody>
      </p:sp>
      <p:sp>
        <p:nvSpPr>
          <p:cNvPr id="43013" name="TextBox 4"/>
          <p:cNvSpPr txBox="1">
            <a:spLocks noChangeArrowheads="1"/>
          </p:cNvSpPr>
          <p:nvPr/>
        </p:nvSpPr>
        <p:spPr bwMode="auto">
          <a:xfrm>
            <a:off x="2057400" y="2971800"/>
            <a:ext cx="938213" cy="461963"/>
          </a:xfrm>
          <a:prstGeom prst="rect">
            <a:avLst/>
          </a:prstGeom>
          <a:noFill/>
          <a:ln w="9525">
            <a:noFill/>
            <a:miter lim="800000"/>
            <a:headEnd/>
            <a:tailEnd/>
          </a:ln>
        </p:spPr>
        <p:txBody>
          <a:bodyPr wrap="none">
            <a:spAutoFit/>
          </a:bodyPr>
          <a:lstStyle/>
          <a:p>
            <a:r>
              <a:rPr lang="en-US">
                <a:latin typeface="Arial" charset="0"/>
                <a:cs typeface="Arial" charset="0"/>
              </a:rPr>
              <a:t>Black</a:t>
            </a:r>
          </a:p>
        </p:txBody>
      </p:sp>
      <p:sp>
        <p:nvSpPr>
          <p:cNvPr id="43014" name="Rectangle 5"/>
          <p:cNvSpPr>
            <a:spLocks noChangeArrowheads="1"/>
          </p:cNvSpPr>
          <p:nvPr/>
        </p:nvSpPr>
        <p:spPr bwMode="auto">
          <a:xfrm>
            <a:off x="7162800" y="3200400"/>
            <a:ext cx="762000" cy="381000"/>
          </a:xfrm>
          <a:prstGeom prst="rect">
            <a:avLst/>
          </a:prstGeom>
          <a:solidFill>
            <a:srgbClr val="F87878"/>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09_F17"/>
          <p:cNvPicPr>
            <a:picLocks noChangeAspect="1" noChangeArrowheads="1"/>
          </p:cNvPicPr>
          <p:nvPr/>
        </p:nvPicPr>
        <p:blipFill>
          <a:blip r:embed="rId3" cstate="print"/>
          <a:srcRect b="7031"/>
          <a:stretch>
            <a:fillRect/>
          </a:stretch>
        </p:blipFill>
        <p:spPr bwMode="auto">
          <a:xfrm>
            <a:off x="0" y="838200"/>
            <a:ext cx="8531225" cy="4597400"/>
          </a:xfrm>
          <a:prstGeom prst="rect">
            <a:avLst/>
          </a:prstGeom>
          <a:noFill/>
          <a:ln w="9525">
            <a:noFill/>
            <a:miter lim="800000"/>
            <a:headEnd/>
            <a:tailEnd/>
          </a:ln>
        </p:spPr>
      </p:pic>
      <p:sp>
        <p:nvSpPr>
          <p:cNvPr id="44035" name="Text Box 3"/>
          <p:cNvSpPr txBox="1">
            <a:spLocks noChangeArrowheads="1"/>
          </p:cNvSpPr>
          <p:nvPr/>
        </p:nvSpPr>
        <p:spPr bwMode="auto">
          <a:xfrm>
            <a:off x="822325" y="117475"/>
            <a:ext cx="2530475" cy="584200"/>
          </a:xfrm>
          <a:prstGeom prst="rect">
            <a:avLst/>
          </a:prstGeom>
          <a:noFill/>
          <a:ln w="9525">
            <a:noFill/>
            <a:miter lim="800000"/>
            <a:headEnd/>
            <a:tailEnd/>
          </a:ln>
        </p:spPr>
        <p:txBody>
          <a:bodyPr wrap="none">
            <a:spAutoFit/>
          </a:bodyPr>
          <a:lstStyle/>
          <a:p>
            <a:r>
              <a:rPr lang="en-US" sz="3200" b="1">
                <a:latin typeface="Arial" charset="0"/>
                <a:cs typeface="Arial" charset="0"/>
              </a:rPr>
              <a:t>B. Selection</a:t>
            </a:r>
          </a:p>
        </p:txBody>
      </p:sp>
      <p:sp>
        <p:nvSpPr>
          <p:cNvPr id="44036" name="Text Box 4"/>
          <p:cNvSpPr txBox="1">
            <a:spLocks noChangeArrowheads="1"/>
          </p:cNvSpPr>
          <p:nvPr/>
        </p:nvSpPr>
        <p:spPr bwMode="auto">
          <a:xfrm>
            <a:off x="4708525" y="5680075"/>
            <a:ext cx="4327525" cy="830263"/>
          </a:xfrm>
          <a:prstGeom prst="rect">
            <a:avLst/>
          </a:prstGeom>
          <a:noFill/>
          <a:ln w="9525">
            <a:noFill/>
            <a:miter lim="800000"/>
            <a:headEnd/>
            <a:tailEnd/>
          </a:ln>
        </p:spPr>
        <p:txBody>
          <a:bodyPr wrap="none">
            <a:spAutoFit/>
          </a:bodyPr>
          <a:lstStyle/>
          <a:p>
            <a:r>
              <a:rPr lang="en-US">
                <a:latin typeface="Arial" charset="0"/>
                <a:cs typeface="Arial" charset="0"/>
              </a:rPr>
              <a:t>Functional significance of trait </a:t>
            </a:r>
          </a:p>
          <a:p>
            <a:r>
              <a:rPr lang="en-US">
                <a:latin typeface="Arial" charset="0"/>
                <a:cs typeface="Arial" charset="0"/>
              </a:rPr>
              <a:t>  variation</a:t>
            </a:r>
          </a:p>
        </p:txBody>
      </p:sp>
      <p:sp>
        <p:nvSpPr>
          <p:cNvPr id="44037" name="Text Box 5"/>
          <p:cNvSpPr txBox="1">
            <a:spLocks noChangeArrowheads="1"/>
          </p:cNvSpPr>
          <p:nvPr/>
        </p:nvSpPr>
        <p:spPr bwMode="auto">
          <a:xfrm>
            <a:off x="1912938" y="4495800"/>
            <a:ext cx="525462" cy="457200"/>
          </a:xfrm>
          <a:prstGeom prst="rect">
            <a:avLst/>
          </a:prstGeom>
          <a:noFill/>
          <a:ln w="9525">
            <a:noFill/>
            <a:miter lim="800000"/>
            <a:headEnd/>
            <a:tailEnd/>
          </a:ln>
        </p:spPr>
        <p:txBody>
          <a:bodyPr>
            <a:spAutoFit/>
          </a:bodyPr>
          <a:lstStyle/>
          <a:p>
            <a:r>
              <a:rPr lang="en-US"/>
              <a:t>S=</a:t>
            </a:r>
          </a:p>
        </p:txBody>
      </p:sp>
      <p:sp>
        <p:nvSpPr>
          <p:cNvPr id="44038" name="Text Box 6"/>
          <p:cNvSpPr txBox="1">
            <a:spLocks noChangeArrowheads="1"/>
          </p:cNvSpPr>
          <p:nvPr/>
        </p:nvSpPr>
        <p:spPr bwMode="auto">
          <a:xfrm>
            <a:off x="914400" y="5638800"/>
            <a:ext cx="2590800" cy="457200"/>
          </a:xfrm>
          <a:prstGeom prst="rect">
            <a:avLst/>
          </a:prstGeom>
          <a:noFill/>
          <a:ln w="9525">
            <a:noFill/>
            <a:miter lim="800000"/>
            <a:headEnd/>
            <a:tailEnd/>
          </a:ln>
        </p:spPr>
        <p:txBody>
          <a:bodyPr>
            <a:spAutoFit/>
          </a:bodyPr>
          <a:lstStyle/>
          <a:p>
            <a:r>
              <a:rPr lang="en-US" b="1">
                <a:latin typeface="Arial" charset="0"/>
                <a:cs typeface="Arial" charset="0"/>
              </a:rPr>
              <a:t>S= t* - t </a:t>
            </a:r>
          </a:p>
        </p:txBody>
      </p:sp>
      <p:sp>
        <p:nvSpPr>
          <p:cNvPr id="44039" name="Text Box 7"/>
          <p:cNvSpPr txBox="1">
            <a:spLocks noChangeArrowheads="1"/>
          </p:cNvSpPr>
          <p:nvPr/>
        </p:nvSpPr>
        <p:spPr bwMode="auto">
          <a:xfrm>
            <a:off x="2209800" y="1600200"/>
            <a:ext cx="268288" cy="457200"/>
          </a:xfrm>
          <a:prstGeom prst="rect">
            <a:avLst/>
          </a:prstGeom>
          <a:noFill/>
          <a:ln w="9525">
            <a:noFill/>
            <a:miter lim="800000"/>
            <a:headEnd/>
            <a:tailEnd/>
          </a:ln>
        </p:spPr>
        <p:txBody>
          <a:bodyPr wrap="none">
            <a:spAutoFit/>
          </a:bodyPr>
          <a:lstStyle/>
          <a:p>
            <a:r>
              <a:rPr lang="en-US"/>
              <a:t>t</a:t>
            </a:r>
          </a:p>
        </p:txBody>
      </p:sp>
      <p:sp>
        <p:nvSpPr>
          <p:cNvPr id="44040" name="Line 8"/>
          <p:cNvSpPr>
            <a:spLocks noChangeShapeType="1"/>
          </p:cNvSpPr>
          <p:nvPr/>
        </p:nvSpPr>
        <p:spPr bwMode="auto">
          <a:xfrm>
            <a:off x="2286000" y="1676400"/>
            <a:ext cx="152400" cy="0"/>
          </a:xfrm>
          <a:prstGeom prst="line">
            <a:avLst/>
          </a:prstGeom>
          <a:noFill/>
          <a:ln w="9525">
            <a:solidFill>
              <a:schemeClr val="tx1"/>
            </a:solidFill>
            <a:round/>
            <a:headEnd/>
            <a:tailEnd/>
          </a:ln>
        </p:spPr>
        <p:txBody>
          <a:bodyPr/>
          <a:lstStyle/>
          <a:p>
            <a:endParaRPr lang="en-US"/>
          </a:p>
        </p:txBody>
      </p:sp>
      <p:sp>
        <p:nvSpPr>
          <p:cNvPr id="44041" name="Line 9"/>
          <p:cNvSpPr>
            <a:spLocks noChangeShapeType="1"/>
          </p:cNvSpPr>
          <p:nvPr/>
        </p:nvSpPr>
        <p:spPr bwMode="auto">
          <a:xfrm>
            <a:off x="1828800" y="5715000"/>
            <a:ext cx="228600" cy="0"/>
          </a:xfrm>
          <a:prstGeom prst="line">
            <a:avLst/>
          </a:prstGeom>
          <a:noFill/>
          <a:ln w="9525">
            <a:solidFill>
              <a:schemeClr val="tx1"/>
            </a:solidFill>
            <a:round/>
            <a:headEnd/>
            <a:tailEnd/>
          </a:ln>
        </p:spPr>
        <p:txBody>
          <a:bodyPr/>
          <a:lstStyle/>
          <a:p>
            <a:endParaRPr lang="en-US"/>
          </a:p>
        </p:txBody>
      </p:sp>
      <p:sp>
        <p:nvSpPr>
          <p:cNvPr id="44042" name="Text Box 10"/>
          <p:cNvSpPr txBox="1">
            <a:spLocks noChangeArrowheads="1"/>
          </p:cNvSpPr>
          <p:nvPr/>
        </p:nvSpPr>
        <p:spPr bwMode="auto">
          <a:xfrm>
            <a:off x="3184525" y="2327275"/>
            <a:ext cx="420688" cy="457200"/>
          </a:xfrm>
          <a:prstGeom prst="rect">
            <a:avLst/>
          </a:prstGeom>
          <a:noFill/>
          <a:ln w="9525">
            <a:noFill/>
            <a:miter lim="800000"/>
            <a:headEnd/>
            <a:tailEnd/>
          </a:ln>
        </p:spPr>
        <p:txBody>
          <a:bodyPr wrap="none">
            <a:spAutoFit/>
          </a:bodyPr>
          <a:lstStyle/>
          <a:p>
            <a:r>
              <a:rPr lang="en-US"/>
              <a:t>t*</a:t>
            </a:r>
          </a:p>
        </p:txBody>
      </p:sp>
      <p:sp>
        <p:nvSpPr>
          <p:cNvPr id="44043" name="Rectangle 10"/>
          <p:cNvSpPr>
            <a:spLocks noChangeArrowheads="1"/>
          </p:cNvSpPr>
          <p:nvPr/>
        </p:nvSpPr>
        <p:spPr bwMode="auto">
          <a:xfrm>
            <a:off x="609600" y="5486400"/>
            <a:ext cx="1905000" cy="914400"/>
          </a:xfrm>
          <a:prstGeom prst="rect">
            <a:avLst/>
          </a:prstGeom>
          <a:noFill/>
          <a:ln w="38100" algn="ctr">
            <a:solidFill>
              <a:srgbClr val="C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09_F18"/>
          <p:cNvPicPr>
            <a:picLocks noChangeAspect="1" noChangeArrowheads="1"/>
          </p:cNvPicPr>
          <p:nvPr/>
        </p:nvPicPr>
        <p:blipFill>
          <a:blip r:embed="rId3" cstate="print"/>
          <a:srcRect/>
          <a:stretch>
            <a:fillRect/>
          </a:stretch>
        </p:blipFill>
        <p:spPr bwMode="auto">
          <a:xfrm>
            <a:off x="304800" y="711200"/>
            <a:ext cx="8531225" cy="5434013"/>
          </a:xfrm>
          <a:prstGeom prst="rect">
            <a:avLst/>
          </a:prstGeom>
          <a:noFill/>
          <a:ln w="9525">
            <a:noFill/>
            <a:miter lim="800000"/>
            <a:headEnd/>
            <a:tailEnd/>
          </a:ln>
        </p:spPr>
      </p:pic>
      <p:sp>
        <p:nvSpPr>
          <p:cNvPr id="45059" name="Text Box 3"/>
          <p:cNvSpPr txBox="1">
            <a:spLocks noChangeArrowheads="1"/>
          </p:cNvSpPr>
          <p:nvPr/>
        </p:nvSpPr>
        <p:spPr bwMode="auto">
          <a:xfrm>
            <a:off x="669925" y="41275"/>
            <a:ext cx="3228975" cy="457200"/>
          </a:xfrm>
          <a:prstGeom prst="rect">
            <a:avLst/>
          </a:prstGeom>
          <a:noFill/>
          <a:ln w="9525">
            <a:noFill/>
            <a:miter lim="800000"/>
            <a:headEnd/>
            <a:tailEnd/>
          </a:ln>
        </p:spPr>
        <p:txBody>
          <a:bodyPr wrap="none">
            <a:spAutoFit/>
          </a:bodyPr>
          <a:lstStyle/>
          <a:p>
            <a:r>
              <a:rPr lang="en-US"/>
              <a:t>C. Response to Selection</a:t>
            </a:r>
          </a:p>
        </p:txBody>
      </p:sp>
      <p:sp>
        <p:nvSpPr>
          <p:cNvPr id="45060" name="TextBox 3"/>
          <p:cNvSpPr txBox="1">
            <a:spLocks noChangeArrowheads="1"/>
          </p:cNvSpPr>
          <p:nvPr/>
        </p:nvSpPr>
        <p:spPr bwMode="auto">
          <a:xfrm>
            <a:off x="0" y="6427788"/>
            <a:ext cx="9256713" cy="414337"/>
          </a:xfrm>
          <a:prstGeom prst="rect">
            <a:avLst/>
          </a:prstGeom>
          <a:noFill/>
          <a:ln w="9525">
            <a:noFill/>
            <a:miter lim="800000"/>
            <a:headEnd/>
            <a:tailEnd/>
          </a:ln>
        </p:spPr>
        <p:txBody>
          <a:bodyPr wrap="none">
            <a:spAutoFit/>
          </a:bodyPr>
          <a:lstStyle/>
          <a:p>
            <a:r>
              <a:rPr lang="en-US" sz="2100" b="1">
                <a:latin typeface="Arial" charset="0"/>
                <a:cs typeface="Arial" charset="0"/>
              </a:rPr>
              <a:t>The “2” term is meaningless, just an historical artifact of the derivation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09_F19a"/>
          <p:cNvPicPr>
            <a:picLocks noChangeAspect="1" noChangeArrowheads="1"/>
          </p:cNvPicPr>
          <p:nvPr/>
        </p:nvPicPr>
        <p:blipFill>
          <a:blip r:embed="rId3" cstate="print"/>
          <a:srcRect/>
          <a:stretch>
            <a:fillRect/>
          </a:stretch>
        </p:blipFill>
        <p:spPr bwMode="auto">
          <a:xfrm>
            <a:off x="1651000" y="228600"/>
            <a:ext cx="5853113" cy="639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09_F19b"/>
          <p:cNvPicPr>
            <a:picLocks noChangeAspect="1" noChangeArrowheads="1"/>
          </p:cNvPicPr>
          <p:nvPr/>
        </p:nvPicPr>
        <p:blipFill>
          <a:blip r:embed="rId3" cstate="print"/>
          <a:srcRect/>
          <a:stretch>
            <a:fillRect/>
          </a:stretch>
        </p:blipFill>
        <p:spPr bwMode="auto">
          <a:xfrm>
            <a:off x="1473200" y="228600"/>
            <a:ext cx="6215063" cy="639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09_F20"/>
          <p:cNvPicPr>
            <a:picLocks noChangeAspect="1" noChangeArrowheads="1"/>
          </p:cNvPicPr>
          <p:nvPr/>
        </p:nvPicPr>
        <p:blipFill>
          <a:blip r:embed="rId3" cstate="print"/>
          <a:srcRect/>
          <a:stretch>
            <a:fillRect/>
          </a:stretch>
        </p:blipFill>
        <p:spPr bwMode="auto">
          <a:xfrm>
            <a:off x="1854200" y="228600"/>
            <a:ext cx="5453063" cy="639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09_F21"/>
          <p:cNvPicPr>
            <a:picLocks noChangeAspect="1" noChangeArrowheads="1"/>
          </p:cNvPicPr>
          <p:nvPr/>
        </p:nvPicPr>
        <p:blipFill>
          <a:blip r:embed="rId3" cstate="print"/>
          <a:srcRect/>
          <a:stretch>
            <a:fillRect/>
          </a:stretch>
        </p:blipFill>
        <p:spPr bwMode="auto">
          <a:xfrm>
            <a:off x="2133600" y="228600"/>
            <a:ext cx="4887913" cy="6399213"/>
          </a:xfrm>
          <a:prstGeom prst="rect">
            <a:avLst/>
          </a:prstGeom>
          <a:noFill/>
          <a:ln w="9525">
            <a:noFill/>
            <a:miter lim="800000"/>
            <a:headEnd/>
            <a:tailEnd/>
          </a:ln>
        </p:spPr>
      </p:pic>
      <p:sp>
        <p:nvSpPr>
          <p:cNvPr id="49155" name="Rectangle 3"/>
          <p:cNvSpPr>
            <a:spLocks noChangeArrowheads="1"/>
          </p:cNvSpPr>
          <p:nvPr/>
        </p:nvSpPr>
        <p:spPr bwMode="auto">
          <a:xfrm>
            <a:off x="3657600" y="914400"/>
            <a:ext cx="5291138" cy="461963"/>
          </a:xfrm>
          <a:prstGeom prst="rect">
            <a:avLst/>
          </a:prstGeom>
          <a:noFill/>
          <a:ln w="9525">
            <a:noFill/>
            <a:miter lim="800000"/>
            <a:headEnd/>
            <a:tailEnd/>
          </a:ln>
        </p:spPr>
        <p:txBody>
          <a:bodyPr wrap="none">
            <a:spAutoFit/>
          </a:bodyPr>
          <a:lstStyle/>
          <a:p>
            <a:r>
              <a:rPr lang="en-US" b="1">
                <a:latin typeface="Arial" charset="0"/>
                <a:cs typeface="Arial" charset="0"/>
              </a:rPr>
              <a:t>The slope of the best-fit line is 0.13</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09_F22"/>
          <p:cNvPicPr>
            <a:picLocks noChangeAspect="1" noChangeArrowheads="1"/>
          </p:cNvPicPr>
          <p:nvPr/>
        </p:nvPicPr>
        <p:blipFill>
          <a:blip r:embed="rId3" cstate="print"/>
          <a:srcRect/>
          <a:stretch>
            <a:fillRect/>
          </a:stretch>
        </p:blipFill>
        <p:spPr bwMode="auto">
          <a:xfrm>
            <a:off x="304800" y="762000"/>
            <a:ext cx="8531225" cy="5332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09_F23"/>
          <p:cNvPicPr>
            <a:picLocks noChangeAspect="1" noChangeArrowheads="1"/>
          </p:cNvPicPr>
          <p:nvPr/>
        </p:nvPicPr>
        <p:blipFill>
          <a:blip r:embed="rId3" cstate="print"/>
          <a:srcRect/>
          <a:stretch>
            <a:fillRect/>
          </a:stretch>
        </p:blipFill>
        <p:spPr bwMode="auto">
          <a:xfrm>
            <a:off x="1130300" y="228600"/>
            <a:ext cx="6881813" cy="639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9_F03"/>
          <p:cNvPicPr>
            <a:picLocks noChangeAspect="1" noChangeArrowheads="1"/>
          </p:cNvPicPr>
          <p:nvPr/>
        </p:nvPicPr>
        <p:blipFill>
          <a:blip r:embed="rId3" cstate="print"/>
          <a:srcRect/>
          <a:stretch>
            <a:fillRect/>
          </a:stretch>
        </p:blipFill>
        <p:spPr bwMode="auto">
          <a:xfrm>
            <a:off x="2057400" y="0"/>
            <a:ext cx="498475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09_F24"/>
          <p:cNvPicPr>
            <a:picLocks noChangeAspect="1" noChangeArrowheads="1"/>
          </p:cNvPicPr>
          <p:nvPr/>
        </p:nvPicPr>
        <p:blipFill>
          <a:blip r:embed="rId3" cstate="print"/>
          <a:srcRect/>
          <a:stretch>
            <a:fillRect/>
          </a:stretch>
        </p:blipFill>
        <p:spPr bwMode="auto">
          <a:xfrm>
            <a:off x="304800" y="342900"/>
            <a:ext cx="8531225" cy="6189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09_F25"/>
          <p:cNvPicPr>
            <a:picLocks noChangeAspect="1" noChangeArrowheads="1"/>
          </p:cNvPicPr>
          <p:nvPr/>
        </p:nvPicPr>
        <p:blipFill>
          <a:blip r:embed="rId3" cstate="print"/>
          <a:srcRect/>
          <a:stretch>
            <a:fillRect/>
          </a:stretch>
        </p:blipFill>
        <p:spPr bwMode="auto">
          <a:xfrm>
            <a:off x="304800" y="292100"/>
            <a:ext cx="8531225" cy="6278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09_F26"/>
          <p:cNvPicPr>
            <a:picLocks noChangeAspect="1" noChangeArrowheads="1"/>
          </p:cNvPicPr>
          <p:nvPr/>
        </p:nvPicPr>
        <p:blipFill>
          <a:blip r:embed="rId3" cstate="print"/>
          <a:srcRect/>
          <a:stretch>
            <a:fillRect/>
          </a:stretch>
        </p:blipFill>
        <p:spPr bwMode="auto">
          <a:xfrm>
            <a:off x="1930400" y="228600"/>
            <a:ext cx="5281613" cy="6399213"/>
          </a:xfrm>
          <a:prstGeom prst="rect">
            <a:avLst/>
          </a:prstGeom>
          <a:noFill/>
          <a:ln w="9525">
            <a:noFill/>
            <a:miter lim="800000"/>
            <a:headEnd/>
            <a:tailEnd/>
          </a:ln>
        </p:spPr>
      </p:pic>
      <p:sp>
        <p:nvSpPr>
          <p:cNvPr id="54275" name="Rectangle 2"/>
          <p:cNvSpPr>
            <a:spLocks noChangeArrowheads="1"/>
          </p:cNvSpPr>
          <p:nvPr/>
        </p:nvSpPr>
        <p:spPr bwMode="auto">
          <a:xfrm>
            <a:off x="1295400" y="6243638"/>
            <a:ext cx="7239000" cy="461962"/>
          </a:xfrm>
          <a:prstGeom prst="rect">
            <a:avLst/>
          </a:prstGeom>
          <a:solidFill>
            <a:schemeClr val="bg1"/>
          </a:solidFill>
          <a:ln w="9525">
            <a:noFill/>
            <a:miter lim="800000"/>
            <a:headEnd/>
            <a:tailEnd/>
          </a:ln>
        </p:spPr>
        <p:txBody>
          <a:bodyPr>
            <a:spAutoFit/>
          </a:bodyPr>
          <a:lstStyle/>
          <a:p>
            <a:r>
              <a:rPr lang="en-US">
                <a:latin typeface="Arial" charset="0"/>
              </a:rPr>
              <a:t>Stabilizing selection on a gall-making fly</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09_F27"/>
          <p:cNvPicPr>
            <a:picLocks noChangeAspect="1" noChangeArrowheads="1"/>
          </p:cNvPicPr>
          <p:nvPr/>
        </p:nvPicPr>
        <p:blipFill>
          <a:blip r:embed="rId3" cstate="print"/>
          <a:srcRect/>
          <a:stretch>
            <a:fillRect/>
          </a:stretch>
        </p:blipFill>
        <p:spPr bwMode="auto">
          <a:xfrm>
            <a:off x="1206500" y="228600"/>
            <a:ext cx="6748463" cy="6399213"/>
          </a:xfrm>
          <a:prstGeom prst="rect">
            <a:avLst/>
          </a:prstGeom>
          <a:noFill/>
          <a:ln w="9525">
            <a:noFill/>
            <a:miter lim="800000"/>
            <a:headEnd/>
            <a:tailEnd/>
          </a:ln>
        </p:spPr>
      </p:pic>
      <p:sp>
        <p:nvSpPr>
          <p:cNvPr id="55299" name="Rectangle 2"/>
          <p:cNvSpPr>
            <a:spLocks noChangeArrowheads="1"/>
          </p:cNvSpPr>
          <p:nvPr/>
        </p:nvSpPr>
        <p:spPr bwMode="auto">
          <a:xfrm>
            <a:off x="0" y="6243638"/>
            <a:ext cx="9144000" cy="461962"/>
          </a:xfrm>
          <a:prstGeom prst="rect">
            <a:avLst/>
          </a:prstGeom>
          <a:solidFill>
            <a:schemeClr val="bg1"/>
          </a:solidFill>
          <a:ln w="9525">
            <a:noFill/>
            <a:miter lim="800000"/>
            <a:headEnd/>
            <a:tailEnd/>
          </a:ln>
        </p:spPr>
        <p:txBody>
          <a:bodyPr>
            <a:spAutoFit/>
          </a:bodyPr>
          <a:lstStyle/>
          <a:p>
            <a:r>
              <a:rPr lang="en-US">
                <a:latin typeface="Arial" charset="0"/>
              </a:rPr>
              <a:t>Disruptive selection on bill size in the black-bellied seedcracker </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ph type="ctrTitle"/>
          </p:nvPr>
        </p:nvSpPr>
        <p:spPr>
          <a:xfrm>
            <a:off x="152400" y="0"/>
            <a:ext cx="8305800" cy="1905000"/>
          </a:xfrm>
        </p:spPr>
        <p:txBody>
          <a:bodyPr anchor="t"/>
          <a:lstStyle/>
          <a:p>
            <a:pPr algn="l" eaLnBrk="1" hangingPunct="1"/>
            <a:r>
              <a:rPr lang="en-US" sz="2800" dirty="0" smtClean="0">
                <a:latin typeface="Arial" charset="0"/>
              </a:rPr>
              <a:t>IV. Phenotypic Plasticity</a:t>
            </a:r>
            <a:br>
              <a:rPr lang="en-US" sz="2800" dirty="0" smtClean="0">
                <a:latin typeface="Arial" charset="0"/>
              </a:rPr>
            </a:br>
            <a:r>
              <a:rPr lang="en-US" sz="2800" dirty="0" smtClean="0">
                <a:latin typeface="Arial" charset="0"/>
              </a:rPr>
              <a:t/>
            </a:r>
            <a:br>
              <a:rPr lang="en-US" sz="2800" dirty="0" smtClean="0">
                <a:latin typeface="Arial" charset="0"/>
              </a:rPr>
            </a:br>
            <a:r>
              <a:rPr lang="en-US" sz="2800" dirty="0" smtClean="0">
                <a:latin typeface="Arial" charset="0"/>
              </a:rPr>
              <a:t/>
            </a:r>
            <a:br>
              <a:rPr lang="en-US" sz="2800" dirty="0" smtClean="0">
                <a:latin typeface="Arial" charset="0"/>
              </a:rPr>
            </a:br>
            <a:r>
              <a:rPr lang="en-US" sz="2800" dirty="0" smtClean="0">
                <a:latin typeface="Arial" charset="0"/>
              </a:rPr>
              <a:t>Inducible defenses in Daphnia</a:t>
            </a:r>
            <a:endParaRPr lang="en-US" sz="2800" dirty="0" smtClean="0">
              <a:latin typeface="Arial" charset="0"/>
            </a:endParaRPr>
          </a:p>
        </p:txBody>
      </p:sp>
      <p:pic>
        <p:nvPicPr>
          <p:cNvPr id="56323" name="Picture 57" descr="Figure_06_00_L"/>
          <p:cNvPicPr>
            <a:picLocks noChangeAspect="1" noChangeArrowheads="1"/>
          </p:cNvPicPr>
          <p:nvPr/>
        </p:nvPicPr>
        <p:blipFill>
          <a:blip r:embed="rId3" cstate="print"/>
          <a:srcRect/>
          <a:stretch>
            <a:fillRect/>
          </a:stretch>
        </p:blipFill>
        <p:spPr bwMode="auto">
          <a:xfrm>
            <a:off x="474663" y="2198688"/>
            <a:ext cx="8194675" cy="2459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09_F28"/>
          <p:cNvPicPr>
            <a:picLocks noChangeAspect="1" noChangeArrowheads="1"/>
          </p:cNvPicPr>
          <p:nvPr/>
        </p:nvPicPr>
        <p:blipFill>
          <a:blip r:embed="rId3" cstate="print"/>
          <a:srcRect/>
          <a:stretch>
            <a:fillRect/>
          </a:stretch>
        </p:blipFill>
        <p:spPr bwMode="auto">
          <a:xfrm>
            <a:off x="2159000" y="228600"/>
            <a:ext cx="4837113" cy="6399213"/>
          </a:xfrm>
          <a:prstGeom prst="rect">
            <a:avLst/>
          </a:prstGeom>
          <a:noFill/>
          <a:ln w="9525">
            <a:noFill/>
            <a:miter lim="800000"/>
            <a:headEnd/>
            <a:tailEnd/>
          </a:ln>
        </p:spPr>
      </p:pic>
      <p:sp>
        <p:nvSpPr>
          <p:cNvPr id="57347" name="Text Box 3"/>
          <p:cNvSpPr txBox="1">
            <a:spLocks noChangeArrowheads="1"/>
          </p:cNvSpPr>
          <p:nvPr/>
        </p:nvSpPr>
        <p:spPr bwMode="auto">
          <a:xfrm>
            <a:off x="365125" y="574675"/>
            <a:ext cx="2084225" cy="1938992"/>
          </a:xfrm>
          <a:prstGeom prst="rect">
            <a:avLst/>
          </a:prstGeom>
          <a:noFill/>
          <a:ln w="9525">
            <a:noFill/>
            <a:miter lim="800000"/>
            <a:headEnd/>
            <a:tailEnd/>
          </a:ln>
        </p:spPr>
        <p:txBody>
          <a:bodyPr wrap="none">
            <a:spAutoFit/>
          </a:bodyPr>
          <a:lstStyle/>
          <a:p>
            <a:r>
              <a:rPr lang="en-US" dirty="0">
                <a:latin typeface="Arial" charset="0"/>
                <a:cs typeface="Arial" charset="0"/>
              </a:rPr>
              <a:t>Genetic by</a:t>
            </a:r>
          </a:p>
          <a:p>
            <a:r>
              <a:rPr lang="en-US" dirty="0">
                <a:latin typeface="Arial" charset="0"/>
                <a:cs typeface="Arial" charset="0"/>
              </a:rPr>
              <a:t>  Environment</a:t>
            </a:r>
          </a:p>
          <a:p>
            <a:r>
              <a:rPr lang="en-US" dirty="0">
                <a:latin typeface="Arial" charset="0"/>
                <a:cs typeface="Arial" charset="0"/>
              </a:rPr>
              <a:t>  </a:t>
            </a:r>
            <a:r>
              <a:rPr lang="en-US" dirty="0" smtClean="0">
                <a:latin typeface="Arial" charset="0"/>
                <a:cs typeface="Arial" charset="0"/>
              </a:rPr>
              <a:t>Interaction</a:t>
            </a:r>
          </a:p>
          <a:p>
            <a:endParaRPr lang="en-US" dirty="0">
              <a:latin typeface="Arial" charset="0"/>
              <a:cs typeface="Arial" charset="0"/>
            </a:endParaRPr>
          </a:p>
          <a:p>
            <a:r>
              <a:rPr lang="en-US" dirty="0">
                <a:latin typeface="Arial" charset="0"/>
                <a:cs typeface="Arial" charset="0"/>
              </a:rPr>
              <a:t> </a:t>
            </a:r>
            <a:r>
              <a:rPr lang="en-US" dirty="0" smtClean="0">
                <a:latin typeface="Arial" charset="0"/>
                <a:cs typeface="Arial" charset="0"/>
              </a:rPr>
              <a:t>  in yarrow</a:t>
            </a:r>
            <a:endParaRPr lang="en-US" dirty="0">
              <a:latin typeface="Arial" charset="0"/>
              <a:cs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09_F31a"/>
          <p:cNvPicPr>
            <a:picLocks noChangeAspect="1" noChangeArrowheads="1"/>
          </p:cNvPicPr>
          <p:nvPr/>
        </p:nvPicPr>
        <p:blipFill>
          <a:blip r:embed="rId3" cstate="print"/>
          <a:srcRect/>
          <a:stretch>
            <a:fillRect/>
          </a:stretch>
        </p:blipFill>
        <p:spPr bwMode="auto">
          <a:xfrm>
            <a:off x="304800" y="1473200"/>
            <a:ext cx="8531225" cy="3910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09_F31b"/>
          <p:cNvPicPr>
            <a:picLocks noChangeAspect="1" noChangeArrowheads="1"/>
          </p:cNvPicPr>
          <p:nvPr/>
        </p:nvPicPr>
        <p:blipFill>
          <a:blip r:embed="rId3" cstate="print"/>
          <a:srcRect/>
          <a:stretch>
            <a:fillRect/>
          </a:stretch>
        </p:blipFill>
        <p:spPr bwMode="auto">
          <a:xfrm>
            <a:off x="304800" y="1320800"/>
            <a:ext cx="8531225" cy="4233863"/>
          </a:xfrm>
          <a:prstGeom prst="rect">
            <a:avLst/>
          </a:prstGeom>
          <a:noFill/>
          <a:ln w="9525">
            <a:noFill/>
            <a:miter lim="800000"/>
            <a:headEnd/>
            <a:tailEnd/>
          </a:ln>
        </p:spPr>
      </p:pic>
      <p:sp>
        <p:nvSpPr>
          <p:cNvPr id="59395" name="Text Box 3"/>
          <p:cNvSpPr txBox="1">
            <a:spLocks noChangeArrowheads="1"/>
          </p:cNvSpPr>
          <p:nvPr/>
        </p:nvSpPr>
        <p:spPr bwMode="auto">
          <a:xfrm>
            <a:off x="1203325" y="346075"/>
            <a:ext cx="3914775" cy="461963"/>
          </a:xfrm>
          <a:prstGeom prst="rect">
            <a:avLst/>
          </a:prstGeom>
          <a:noFill/>
          <a:ln w="9525">
            <a:noFill/>
            <a:miter lim="800000"/>
            <a:headEnd/>
            <a:tailEnd/>
          </a:ln>
        </p:spPr>
        <p:txBody>
          <a:bodyPr wrap="none">
            <a:spAutoFit/>
          </a:bodyPr>
          <a:lstStyle/>
          <a:p>
            <a:r>
              <a:rPr lang="en-US">
                <a:latin typeface="Arial" charset="0"/>
                <a:cs typeface="Arial" charset="0"/>
              </a:rPr>
              <a:t>Low Altitude Site (Stanford)</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09_F31c"/>
          <p:cNvPicPr>
            <a:picLocks noChangeAspect="1" noChangeArrowheads="1"/>
          </p:cNvPicPr>
          <p:nvPr/>
        </p:nvPicPr>
        <p:blipFill>
          <a:blip r:embed="rId3" cstate="print"/>
          <a:srcRect/>
          <a:stretch>
            <a:fillRect/>
          </a:stretch>
        </p:blipFill>
        <p:spPr bwMode="auto">
          <a:xfrm>
            <a:off x="304800" y="1308100"/>
            <a:ext cx="8531225" cy="4259263"/>
          </a:xfrm>
          <a:prstGeom prst="rect">
            <a:avLst/>
          </a:prstGeom>
          <a:noFill/>
          <a:ln w="9525">
            <a:noFill/>
            <a:miter lim="800000"/>
            <a:headEnd/>
            <a:tailEnd/>
          </a:ln>
        </p:spPr>
      </p:pic>
      <p:sp>
        <p:nvSpPr>
          <p:cNvPr id="60419" name="Text Box 3"/>
          <p:cNvSpPr txBox="1">
            <a:spLocks noChangeArrowheads="1"/>
          </p:cNvSpPr>
          <p:nvPr/>
        </p:nvSpPr>
        <p:spPr bwMode="auto">
          <a:xfrm>
            <a:off x="593725" y="269875"/>
            <a:ext cx="5046663" cy="461963"/>
          </a:xfrm>
          <a:prstGeom prst="rect">
            <a:avLst/>
          </a:prstGeom>
          <a:noFill/>
          <a:ln w="9525">
            <a:noFill/>
            <a:miter lim="800000"/>
            <a:headEnd/>
            <a:tailEnd/>
          </a:ln>
        </p:spPr>
        <p:txBody>
          <a:bodyPr wrap="none">
            <a:spAutoFit/>
          </a:bodyPr>
          <a:lstStyle/>
          <a:p>
            <a:r>
              <a:rPr lang="en-US">
                <a:latin typeface="Arial" charset="0"/>
                <a:cs typeface="Arial" charset="0"/>
              </a:rPr>
              <a:t>High Altitude Site, Mather California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ph type="ctrTitle"/>
          </p:nvPr>
        </p:nvSpPr>
        <p:spPr>
          <a:xfrm>
            <a:off x="228600" y="838200"/>
            <a:ext cx="4876800" cy="1676400"/>
          </a:xfrm>
        </p:spPr>
        <p:txBody>
          <a:bodyPr anchor="t"/>
          <a:lstStyle/>
          <a:p>
            <a:pPr algn="l" eaLnBrk="1" hangingPunct="1"/>
            <a:r>
              <a:rPr lang="en-US" sz="3600" dirty="0" smtClean="0">
                <a:latin typeface="Arial" charset="0"/>
              </a:rPr>
              <a:t>Plasticity can evolve</a:t>
            </a:r>
            <a:endParaRPr lang="en-US" sz="3600" dirty="0" smtClean="0">
              <a:latin typeface="Arial" charset="0"/>
            </a:endParaRPr>
          </a:p>
        </p:txBody>
      </p:sp>
      <p:pic>
        <p:nvPicPr>
          <p:cNvPr id="61443" name="Picture 57" descr="Figure_06_00_L"/>
          <p:cNvPicPr>
            <a:picLocks noChangeAspect="1" noChangeArrowheads="1"/>
          </p:cNvPicPr>
          <p:nvPr/>
        </p:nvPicPr>
        <p:blipFill>
          <a:blip r:embed="rId3" cstate="print"/>
          <a:srcRect/>
          <a:stretch>
            <a:fillRect/>
          </a:stretch>
        </p:blipFill>
        <p:spPr bwMode="auto">
          <a:xfrm>
            <a:off x="5410200" y="887413"/>
            <a:ext cx="2476500" cy="597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9_F04"/>
          <p:cNvPicPr>
            <a:picLocks noChangeAspect="1" noChangeArrowheads="1"/>
          </p:cNvPicPr>
          <p:nvPr/>
        </p:nvPicPr>
        <p:blipFill>
          <a:blip r:embed="rId3" cstate="print"/>
          <a:srcRect/>
          <a:stretch>
            <a:fillRect/>
          </a:stretch>
        </p:blipFill>
        <p:spPr bwMode="auto">
          <a:xfrm>
            <a:off x="3200400" y="1524000"/>
            <a:ext cx="2479675" cy="5029200"/>
          </a:xfrm>
          <a:prstGeom prst="rect">
            <a:avLst/>
          </a:prstGeom>
          <a:noFill/>
          <a:ln w="9525">
            <a:noFill/>
            <a:miter lim="800000"/>
            <a:headEnd/>
            <a:tailEnd/>
          </a:ln>
        </p:spPr>
      </p:pic>
      <p:sp>
        <p:nvSpPr>
          <p:cNvPr id="10243" name="Rectangle 3"/>
          <p:cNvSpPr>
            <a:spLocks noChangeArrowheads="1"/>
          </p:cNvSpPr>
          <p:nvPr/>
        </p:nvSpPr>
        <p:spPr bwMode="auto">
          <a:xfrm>
            <a:off x="68263" y="762000"/>
            <a:ext cx="9075737" cy="457200"/>
          </a:xfrm>
          <a:prstGeom prst="rect">
            <a:avLst/>
          </a:prstGeom>
          <a:noFill/>
          <a:ln w="9525">
            <a:noFill/>
            <a:miter lim="800000"/>
            <a:headEnd/>
            <a:tailEnd/>
          </a:ln>
        </p:spPr>
        <p:txBody>
          <a:bodyPr wrap="none">
            <a:spAutoFit/>
          </a:bodyPr>
          <a:lstStyle/>
          <a:p>
            <a:r>
              <a:rPr lang="en-US"/>
              <a:t>Quantitative traits are influenced by the environment as well as genotype</a:t>
            </a:r>
          </a:p>
        </p:txBody>
      </p:sp>
      <p:sp>
        <p:nvSpPr>
          <p:cNvPr id="10244" name="Text Box 4"/>
          <p:cNvSpPr txBox="1">
            <a:spLocks noChangeArrowheads="1"/>
          </p:cNvSpPr>
          <p:nvPr/>
        </p:nvSpPr>
        <p:spPr bwMode="auto">
          <a:xfrm>
            <a:off x="5013325" y="2327275"/>
            <a:ext cx="1800225" cy="457200"/>
          </a:xfrm>
          <a:prstGeom prst="rect">
            <a:avLst/>
          </a:prstGeom>
          <a:noFill/>
          <a:ln w="9525">
            <a:noFill/>
            <a:miter lim="800000"/>
            <a:headEnd/>
            <a:tailEnd/>
          </a:ln>
        </p:spPr>
        <p:txBody>
          <a:bodyPr wrap="none">
            <a:spAutoFit/>
          </a:bodyPr>
          <a:lstStyle/>
          <a:p>
            <a:r>
              <a:rPr lang="en-US"/>
              <a:t>Yarrow plant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57" descr="Figure_06_00_L"/>
          <p:cNvPicPr>
            <a:picLocks noChangeAspect="1" noChangeArrowheads="1"/>
          </p:cNvPicPr>
          <p:nvPr/>
        </p:nvPicPr>
        <p:blipFill>
          <a:blip r:embed="rId3" cstate="print"/>
          <a:srcRect/>
          <a:stretch>
            <a:fillRect/>
          </a:stretch>
        </p:blipFill>
        <p:spPr bwMode="auto">
          <a:xfrm>
            <a:off x="879475" y="1631950"/>
            <a:ext cx="7385050" cy="3592513"/>
          </a:xfrm>
          <a:prstGeom prst="rect">
            <a:avLst/>
          </a:prstGeom>
          <a:noFill/>
          <a:ln w="9525">
            <a:noFill/>
            <a:miter lim="800000"/>
            <a:headEnd/>
            <a:tailEnd/>
          </a:ln>
        </p:spPr>
      </p:pic>
      <p:sp>
        <p:nvSpPr>
          <p:cNvPr id="4" name="Title 3"/>
          <p:cNvSpPr>
            <a:spLocks noGrp="1"/>
          </p:cNvSpPr>
          <p:nvPr>
            <p:ph type="ctrTitle"/>
          </p:nvPr>
        </p:nvSpPr>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b="1" smtClean="0">
                <a:latin typeface="Arial" charset="0"/>
                <a:cs typeface="Arial" charset="0"/>
              </a:rPr>
              <a:t>Conclusion</a:t>
            </a:r>
          </a:p>
        </p:txBody>
      </p:sp>
      <p:sp>
        <p:nvSpPr>
          <p:cNvPr id="63491" name="Rectangle 3"/>
          <p:cNvSpPr>
            <a:spLocks noGrp="1" noChangeArrowheads="1"/>
          </p:cNvSpPr>
          <p:nvPr>
            <p:ph type="body" idx="1"/>
          </p:nvPr>
        </p:nvSpPr>
        <p:spPr/>
        <p:txBody>
          <a:bodyPr/>
          <a:lstStyle/>
          <a:p>
            <a:pPr eaLnBrk="1" hangingPunct="1">
              <a:lnSpc>
                <a:spcPct val="90000"/>
              </a:lnSpc>
            </a:pPr>
            <a:r>
              <a:rPr lang="en-US" b="1" dirty="0" smtClean="0">
                <a:latin typeface="Arial" charset="0"/>
                <a:cs typeface="Arial" charset="0"/>
              </a:rPr>
              <a:t>Continuous traits are common</a:t>
            </a:r>
          </a:p>
          <a:p>
            <a:pPr eaLnBrk="1" hangingPunct="1">
              <a:lnSpc>
                <a:spcPct val="90000"/>
              </a:lnSpc>
            </a:pPr>
            <a:r>
              <a:rPr lang="en-US" b="1" dirty="0" smtClean="0">
                <a:latin typeface="Arial" charset="0"/>
                <a:cs typeface="Arial" charset="0"/>
              </a:rPr>
              <a:t>Continuous traits can be heritable</a:t>
            </a:r>
          </a:p>
          <a:p>
            <a:pPr eaLnBrk="1" hangingPunct="1">
              <a:lnSpc>
                <a:spcPct val="90000"/>
              </a:lnSpc>
            </a:pPr>
            <a:r>
              <a:rPr lang="en-US" b="1" dirty="0" smtClean="0">
                <a:latin typeface="Arial" charset="0"/>
                <a:cs typeface="Arial" charset="0"/>
              </a:rPr>
              <a:t>Continuous traits can respond to selection</a:t>
            </a:r>
          </a:p>
          <a:p>
            <a:pPr eaLnBrk="1" hangingPunct="1">
              <a:lnSpc>
                <a:spcPct val="90000"/>
              </a:lnSpc>
            </a:pPr>
            <a:r>
              <a:rPr lang="en-US" b="1" dirty="0" smtClean="0">
                <a:latin typeface="Arial" charset="0"/>
                <a:cs typeface="Arial" charset="0"/>
              </a:rPr>
              <a:t>Darwin’s notion of natural selection acting on continuous variation is consistent with evidence</a:t>
            </a:r>
          </a:p>
          <a:p>
            <a:pPr eaLnBrk="1" hangingPunct="1">
              <a:lnSpc>
                <a:spcPct val="90000"/>
              </a:lnSpc>
            </a:pPr>
            <a:r>
              <a:rPr lang="en-US" b="1" dirty="0" smtClean="0">
                <a:latin typeface="Arial" charset="0"/>
                <a:cs typeface="Arial" charset="0"/>
              </a:rPr>
              <a:t>Genetic x Environment interactions may be </a:t>
            </a:r>
            <a:r>
              <a:rPr lang="en-US" b="1" dirty="0" smtClean="0">
                <a:latin typeface="Arial" charset="0"/>
                <a:cs typeface="Arial" charset="0"/>
              </a:rPr>
              <a:t>important</a:t>
            </a:r>
          </a:p>
          <a:p>
            <a:pPr eaLnBrk="1" hangingPunct="1">
              <a:lnSpc>
                <a:spcPct val="90000"/>
              </a:lnSpc>
            </a:pPr>
            <a:r>
              <a:rPr lang="en-US" b="1" dirty="0" smtClean="0">
                <a:latin typeface="Arial" charset="0"/>
                <a:cs typeface="Arial" charset="0"/>
              </a:rPr>
              <a:t>G x E is a trait that can evolve</a:t>
            </a:r>
            <a:endParaRPr lang="en-US" b="1" dirty="0" smtClean="0">
              <a:latin typeface="Arial" charset="0"/>
              <a:cs typeface="Arial" charset="0"/>
            </a:endParaRPr>
          </a:p>
          <a:p>
            <a:pPr eaLnBrk="1" hangingPunct="1">
              <a:lnSpc>
                <a:spcPct val="90000"/>
              </a:lnSpc>
            </a:pPr>
            <a:endParaRPr lang="en-US" b="1" dirty="0" smtClean="0">
              <a:latin typeface="Arial" charset="0"/>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cstate="print"/>
          <a:srcRect b="42233"/>
          <a:stretch>
            <a:fillRect/>
          </a:stretch>
        </p:blipFill>
        <p:spPr bwMode="auto">
          <a:xfrm>
            <a:off x="228600" y="2190750"/>
            <a:ext cx="4298950" cy="3636963"/>
          </a:xfrm>
          <a:prstGeom prst="rect">
            <a:avLst/>
          </a:prstGeom>
          <a:noFill/>
          <a:ln w="9525">
            <a:noFill/>
            <a:miter lim="800000"/>
            <a:headEnd/>
            <a:tailEnd/>
          </a:ln>
        </p:spPr>
      </p:pic>
      <p:sp>
        <p:nvSpPr>
          <p:cNvPr id="11267" name="Text Box 5"/>
          <p:cNvSpPr txBox="1">
            <a:spLocks noChangeArrowheads="1"/>
          </p:cNvSpPr>
          <p:nvPr/>
        </p:nvSpPr>
        <p:spPr bwMode="auto">
          <a:xfrm>
            <a:off x="898525" y="1581150"/>
            <a:ext cx="3246438" cy="457200"/>
          </a:xfrm>
          <a:prstGeom prst="rect">
            <a:avLst/>
          </a:prstGeom>
          <a:noFill/>
          <a:ln w="9525">
            <a:noFill/>
            <a:miter lim="800000"/>
            <a:headEnd/>
            <a:tailEnd/>
          </a:ln>
        </p:spPr>
        <p:txBody>
          <a:bodyPr wrap="none">
            <a:spAutoFit/>
          </a:bodyPr>
          <a:lstStyle/>
          <a:p>
            <a:pPr eaLnBrk="1" hangingPunct="1"/>
            <a:r>
              <a:rPr lang="en-US" b="1">
                <a:latin typeface="Arial" charset="0"/>
              </a:rPr>
              <a:t>1. Fisher’s prediction</a:t>
            </a:r>
          </a:p>
        </p:txBody>
      </p:sp>
      <p:grpSp>
        <p:nvGrpSpPr>
          <p:cNvPr id="11268" name="Group 16"/>
          <p:cNvGrpSpPr>
            <a:grpSpLocks/>
          </p:cNvGrpSpPr>
          <p:nvPr/>
        </p:nvGrpSpPr>
        <p:grpSpPr bwMode="auto">
          <a:xfrm>
            <a:off x="5029200" y="914400"/>
            <a:ext cx="3733800" cy="2847975"/>
            <a:chOff x="5029200" y="914401"/>
            <a:chExt cx="3733800" cy="2847975"/>
          </a:xfrm>
        </p:grpSpPr>
        <p:sp>
          <p:nvSpPr>
            <p:cNvPr id="11276" name="Line 6"/>
            <p:cNvSpPr>
              <a:spLocks noChangeShapeType="1"/>
            </p:cNvSpPr>
            <p:nvPr/>
          </p:nvSpPr>
          <p:spPr bwMode="auto">
            <a:xfrm>
              <a:off x="5486400" y="1058863"/>
              <a:ext cx="0" cy="1752600"/>
            </a:xfrm>
            <a:prstGeom prst="line">
              <a:avLst/>
            </a:prstGeom>
            <a:noFill/>
            <a:ln w="9525">
              <a:solidFill>
                <a:schemeClr val="tx1"/>
              </a:solidFill>
              <a:round/>
              <a:headEnd/>
              <a:tailEnd/>
            </a:ln>
          </p:spPr>
          <p:txBody>
            <a:bodyPr/>
            <a:lstStyle/>
            <a:p>
              <a:endParaRPr lang="en-US"/>
            </a:p>
          </p:txBody>
        </p:sp>
        <p:sp>
          <p:nvSpPr>
            <p:cNvPr id="11277" name="Line 7"/>
            <p:cNvSpPr>
              <a:spLocks noChangeShapeType="1"/>
            </p:cNvSpPr>
            <p:nvPr/>
          </p:nvSpPr>
          <p:spPr bwMode="auto">
            <a:xfrm>
              <a:off x="5486400" y="2811463"/>
              <a:ext cx="2362200" cy="0"/>
            </a:xfrm>
            <a:prstGeom prst="line">
              <a:avLst/>
            </a:prstGeom>
            <a:noFill/>
            <a:ln w="9525">
              <a:solidFill>
                <a:schemeClr val="tx1"/>
              </a:solidFill>
              <a:round/>
              <a:headEnd/>
              <a:tailEnd/>
            </a:ln>
          </p:spPr>
          <p:txBody>
            <a:bodyPr/>
            <a:lstStyle/>
            <a:p>
              <a:endParaRPr lang="en-US"/>
            </a:p>
          </p:txBody>
        </p:sp>
        <p:sp>
          <p:nvSpPr>
            <p:cNvPr id="11278" name="Text Box 8"/>
            <p:cNvSpPr txBox="1">
              <a:spLocks noChangeArrowheads="1"/>
            </p:cNvSpPr>
            <p:nvPr/>
          </p:nvSpPr>
          <p:spPr bwMode="auto">
            <a:xfrm>
              <a:off x="5546725" y="3048000"/>
              <a:ext cx="2384425" cy="457200"/>
            </a:xfrm>
            <a:prstGeom prst="rect">
              <a:avLst/>
            </a:prstGeom>
            <a:noFill/>
            <a:ln w="9525">
              <a:noFill/>
              <a:miter lim="800000"/>
              <a:headEnd/>
              <a:tailEnd/>
            </a:ln>
          </p:spPr>
          <p:txBody>
            <a:bodyPr wrap="none">
              <a:spAutoFit/>
            </a:bodyPr>
            <a:lstStyle/>
            <a:p>
              <a:pPr eaLnBrk="1" hangingPunct="1"/>
              <a:r>
                <a:rPr lang="en-US" b="1">
                  <a:latin typeface="Arial" charset="0"/>
                </a:rPr>
                <a:t>Mutation Effect</a:t>
              </a:r>
            </a:p>
          </p:txBody>
        </p:sp>
        <p:sp>
          <p:nvSpPr>
            <p:cNvPr id="11279" name="Text Box 9"/>
            <p:cNvSpPr txBox="1">
              <a:spLocks noChangeArrowheads="1"/>
            </p:cNvSpPr>
            <p:nvPr/>
          </p:nvSpPr>
          <p:spPr bwMode="auto">
            <a:xfrm rot="-5400000">
              <a:off x="3803650" y="2139951"/>
              <a:ext cx="2847975" cy="396875"/>
            </a:xfrm>
            <a:prstGeom prst="rect">
              <a:avLst/>
            </a:prstGeom>
            <a:noFill/>
            <a:ln w="9525">
              <a:noFill/>
              <a:miter lim="800000"/>
              <a:headEnd/>
              <a:tailEnd/>
            </a:ln>
          </p:spPr>
          <p:txBody>
            <a:bodyPr wrap="none">
              <a:spAutoFit/>
            </a:bodyPr>
            <a:lstStyle/>
            <a:p>
              <a:pPr eaLnBrk="1" hangingPunct="1"/>
              <a:r>
                <a:rPr lang="en-US" sz="2000" b="1">
                  <a:latin typeface="Arial" charset="0"/>
                </a:rPr>
                <a:t>Probability of Fixation</a:t>
              </a:r>
            </a:p>
          </p:txBody>
        </p:sp>
        <p:sp>
          <p:nvSpPr>
            <p:cNvPr id="11280" name="Freeform 10"/>
            <p:cNvSpPr>
              <a:spLocks/>
            </p:cNvSpPr>
            <p:nvPr/>
          </p:nvSpPr>
          <p:spPr bwMode="auto">
            <a:xfrm>
              <a:off x="5638800" y="1371600"/>
              <a:ext cx="914400" cy="1447800"/>
            </a:xfrm>
            <a:custGeom>
              <a:avLst/>
              <a:gdLst>
                <a:gd name="T0" fmla="*/ 0 w 576"/>
                <a:gd name="T1" fmla="*/ 2147483647 h 912"/>
                <a:gd name="T2" fmla="*/ 2147483647 w 576"/>
                <a:gd name="T3" fmla="*/ 0 h 912"/>
                <a:gd name="T4" fmla="*/ 2147483647 w 576"/>
                <a:gd name="T5" fmla="*/ 2147483647 h 912"/>
                <a:gd name="T6" fmla="*/ 0 60000 65536"/>
                <a:gd name="T7" fmla="*/ 0 60000 65536"/>
                <a:gd name="T8" fmla="*/ 0 60000 65536"/>
                <a:gd name="T9" fmla="*/ 0 w 576"/>
                <a:gd name="T10" fmla="*/ 0 h 912"/>
                <a:gd name="T11" fmla="*/ 576 w 576"/>
                <a:gd name="T12" fmla="*/ 912 h 912"/>
              </a:gdLst>
              <a:ahLst/>
              <a:cxnLst>
                <a:cxn ang="T6">
                  <a:pos x="T0" y="T1"/>
                </a:cxn>
                <a:cxn ang="T7">
                  <a:pos x="T2" y="T3"/>
                </a:cxn>
                <a:cxn ang="T8">
                  <a:pos x="T4" y="T5"/>
                </a:cxn>
              </a:cxnLst>
              <a:rect l="T9" t="T10" r="T11" b="T12"/>
              <a:pathLst>
                <a:path w="576" h="912">
                  <a:moveTo>
                    <a:pt x="0" y="912"/>
                  </a:moveTo>
                  <a:cubicBezTo>
                    <a:pt x="48" y="456"/>
                    <a:pt x="96" y="0"/>
                    <a:pt x="192" y="0"/>
                  </a:cubicBezTo>
                  <a:cubicBezTo>
                    <a:pt x="288" y="0"/>
                    <a:pt x="432" y="456"/>
                    <a:pt x="576" y="912"/>
                  </a:cubicBezTo>
                </a:path>
              </a:pathLst>
            </a:custGeom>
            <a:noFill/>
            <a:ln w="9525">
              <a:solidFill>
                <a:schemeClr val="tx1"/>
              </a:solidFill>
              <a:round/>
              <a:headEnd/>
              <a:tailEnd/>
            </a:ln>
          </p:spPr>
          <p:txBody>
            <a:bodyPr/>
            <a:lstStyle/>
            <a:p>
              <a:endParaRPr lang="en-US"/>
            </a:p>
          </p:txBody>
        </p:sp>
        <p:sp>
          <p:nvSpPr>
            <p:cNvPr id="11281" name="Text Box 11"/>
            <p:cNvSpPr txBox="1">
              <a:spLocks noChangeArrowheads="1"/>
            </p:cNvSpPr>
            <p:nvPr/>
          </p:nvSpPr>
          <p:spPr bwMode="auto">
            <a:xfrm>
              <a:off x="6516687" y="1581150"/>
              <a:ext cx="2246313" cy="822325"/>
            </a:xfrm>
            <a:prstGeom prst="rect">
              <a:avLst/>
            </a:prstGeom>
            <a:noFill/>
            <a:ln w="9525">
              <a:noFill/>
              <a:miter lim="800000"/>
              <a:headEnd/>
              <a:tailEnd/>
            </a:ln>
          </p:spPr>
          <p:txBody>
            <a:bodyPr wrap="none">
              <a:spAutoFit/>
            </a:bodyPr>
            <a:lstStyle/>
            <a:p>
              <a:pPr eaLnBrk="1" hangingPunct="1"/>
              <a:r>
                <a:rPr lang="en-US" b="1">
                  <a:latin typeface="Arial" charset="0"/>
                </a:rPr>
                <a:t>2. Kimura’s</a:t>
              </a:r>
            </a:p>
            <a:p>
              <a:pPr eaLnBrk="1" hangingPunct="1"/>
              <a:r>
                <a:rPr lang="en-US" b="1">
                  <a:latin typeface="Arial" charset="0"/>
                </a:rPr>
                <a:t>   modification</a:t>
              </a:r>
            </a:p>
          </p:txBody>
        </p:sp>
      </p:grpSp>
      <p:grpSp>
        <p:nvGrpSpPr>
          <p:cNvPr id="11269" name="Group 15"/>
          <p:cNvGrpSpPr>
            <a:grpSpLocks/>
          </p:cNvGrpSpPr>
          <p:nvPr/>
        </p:nvGrpSpPr>
        <p:grpSpPr bwMode="auto">
          <a:xfrm>
            <a:off x="5638800" y="4572000"/>
            <a:ext cx="2362200" cy="2160588"/>
            <a:chOff x="5638800" y="4572000"/>
            <a:chExt cx="2362200" cy="2160587"/>
          </a:xfrm>
        </p:grpSpPr>
        <p:pic>
          <p:nvPicPr>
            <p:cNvPr id="11272" name="Picture 12"/>
            <p:cNvPicPr>
              <a:picLocks noChangeAspect="1" noChangeArrowheads="1"/>
            </p:cNvPicPr>
            <p:nvPr/>
          </p:nvPicPr>
          <p:blipFill>
            <a:blip r:embed="rId3" cstate="print"/>
            <a:srcRect l="7091" t="6052" r="9601" b="41907"/>
            <a:stretch>
              <a:fillRect/>
            </a:stretch>
          </p:blipFill>
          <p:spPr bwMode="auto">
            <a:xfrm>
              <a:off x="5638800" y="4572000"/>
              <a:ext cx="2362200" cy="2160587"/>
            </a:xfrm>
            <a:prstGeom prst="rect">
              <a:avLst/>
            </a:prstGeom>
            <a:noFill/>
            <a:ln w="9525">
              <a:noFill/>
              <a:miter lim="800000"/>
              <a:headEnd/>
              <a:tailEnd/>
            </a:ln>
          </p:spPr>
        </p:pic>
        <p:sp>
          <p:nvSpPr>
            <p:cNvPr id="11273" name="Line 13"/>
            <p:cNvSpPr>
              <a:spLocks noChangeShapeType="1"/>
            </p:cNvSpPr>
            <p:nvPr/>
          </p:nvSpPr>
          <p:spPr bwMode="auto">
            <a:xfrm flipH="1" flipV="1">
              <a:off x="6934200" y="5105400"/>
              <a:ext cx="457200" cy="76200"/>
            </a:xfrm>
            <a:prstGeom prst="line">
              <a:avLst/>
            </a:prstGeom>
            <a:noFill/>
            <a:ln w="9525">
              <a:solidFill>
                <a:schemeClr val="tx1"/>
              </a:solidFill>
              <a:round/>
              <a:headEnd/>
              <a:tailEnd type="triangle" w="med" len="med"/>
            </a:ln>
          </p:spPr>
          <p:txBody>
            <a:bodyPr/>
            <a:lstStyle/>
            <a:p>
              <a:endParaRPr lang="en-US"/>
            </a:p>
          </p:txBody>
        </p:sp>
        <p:sp>
          <p:nvSpPr>
            <p:cNvPr id="11274" name="Line 14"/>
            <p:cNvSpPr>
              <a:spLocks noChangeShapeType="1"/>
            </p:cNvSpPr>
            <p:nvPr/>
          </p:nvSpPr>
          <p:spPr bwMode="auto">
            <a:xfrm flipH="1">
              <a:off x="6858000" y="5105400"/>
              <a:ext cx="152400" cy="152400"/>
            </a:xfrm>
            <a:prstGeom prst="line">
              <a:avLst/>
            </a:prstGeom>
            <a:noFill/>
            <a:ln w="9525">
              <a:solidFill>
                <a:schemeClr val="tx1"/>
              </a:solidFill>
              <a:round/>
              <a:headEnd/>
              <a:tailEnd type="triangle" w="med" len="med"/>
            </a:ln>
          </p:spPr>
          <p:txBody>
            <a:bodyPr/>
            <a:lstStyle/>
            <a:p>
              <a:endParaRPr lang="en-US"/>
            </a:p>
          </p:txBody>
        </p:sp>
        <p:sp>
          <p:nvSpPr>
            <p:cNvPr id="11275" name="Line 15"/>
            <p:cNvSpPr>
              <a:spLocks noChangeShapeType="1"/>
            </p:cNvSpPr>
            <p:nvPr/>
          </p:nvSpPr>
          <p:spPr bwMode="auto">
            <a:xfrm>
              <a:off x="6934200" y="5257800"/>
              <a:ext cx="0" cy="152400"/>
            </a:xfrm>
            <a:prstGeom prst="line">
              <a:avLst/>
            </a:prstGeom>
            <a:noFill/>
            <a:ln w="9525">
              <a:solidFill>
                <a:schemeClr val="tx1"/>
              </a:solidFill>
              <a:round/>
              <a:headEnd/>
              <a:tailEnd type="triangle" w="med" len="med"/>
            </a:ln>
          </p:spPr>
          <p:txBody>
            <a:bodyPr/>
            <a:lstStyle/>
            <a:p>
              <a:endParaRPr lang="en-US"/>
            </a:p>
          </p:txBody>
        </p:sp>
      </p:grpSp>
      <p:sp>
        <p:nvSpPr>
          <p:cNvPr id="11270" name="Text Box 16"/>
          <p:cNvSpPr txBox="1">
            <a:spLocks noChangeArrowheads="1"/>
          </p:cNvSpPr>
          <p:nvPr/>
        </p:nvSpPr>
        <p:spPr bwMode="auto">
          <a:xfrm>
            <a:off x="5622925" y="4191000"/>
            <a:ext cx="3144838" cy="457200"/>
          </a:xfrm>
          <a:prstGeom prst="rect">
            <a:avLst/>
          </a:prstGeom>
          <a:noFill/>
          <a:ln w="9525">
            <a:noFill/>
            <a:miter lim="800000"/>
            <a:headEnd/>
            <a:tailEnd/>
          </a:ln>
        </p:spPr>
        <p:txBody>
          <a:bodyPr wrap="none">
            <a:spAutoFit/>
          </a:bodyPr>
          <a:lstStyle/>
          <a:p>
            <a:pPr eaLnBrk="1" hangingPunct="1"/>
            <a:r>
              <a:rPr lang="en-US" b="1">
                <a:latin typeface="Arial" charset="0"/>
              </a:rPr>
              <a:t>3. Orr’s modification</a:t>
            </a:r>
          </a:p>
        </p:txBody>
      </p:sp>
      <p:sp>
        <p:nvSpPr>
          <p:cNvPr id="11271" name="Text Box 17"/>
          <p:cNvSpPr txBox="1">
            <a:spLocks noChangeArrowheads="1"/>
          </p:cNvSpPr>
          <p:nvPr/>
        </p:nvSpPr>
        <p:spPr bwMode="auto">
          <a:xfrm>
            <a:off x="0" y="41275"/>
            <a:ext cx="9137650" cy="830263"/>
          </a:xfrm>
          <a:prstGeom prst="rect">
            <a:avLst/>
          </a:prstGeom>
          <a:noFill/>
          <a:ln w="9525">
            <a:noFill/>
            <a:miter lim="800000"/>
            <a:headEnd/>
            <a:tailEnd/>
          </a:ln>
        </p:spPr>
        <p:txBody>
          <a:bodyPr wrap="none">
            <a:spAutoFit/>
          </a:bodyPr>
          <a:lstStyle/>
          <a:p>
            <a:r>
              <a:rPr lang="en-US">
                <a:latin typeface="Arial" charset="0"/>
                <a:cs typeface="Arial" charset="0"/>
              </a:rPr>
              <a:t>II. Neo Darwinian Synthesis</a:t>
            </a:r>
          </a:p>
          <a:p>
            <a:r>
              <a:rPr lang="en-US">
                <a:latin typeface="Arial" charset="0"/>
                <a:cs typeface="Arial" charset="0"/>
              </a:rPr>
              <a:t>Theoretical models that support vs. contend the Darwinian model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593725" y="152400"/>
            <a:ext cx="1958975" cy="400050"/>
          </a:xfrm>
          <a:prstGeom prst="rect">
            <a:avLst/>
          </a:prstGeom>
          <a:noFill/>
          <a:ln w="9525">
            <a:noFill/>
            <a:miter lim="800000"/>
            <a:headEnd/>
            <a:tailEnd/>
          </a:ln>
        </p:spPr>
        <p:txBody>
          <a:bodyPr wrap="none">
            <a:spAutoFit/>
          </a:bodyPr>
          <a:lstStyle/>
          <a:p>
            <a:pPr eaLnBrk="1" hangingPunct="1"/>
            <a:r>
              <a:rPr lang="en-US" sz="2000" b="1">
                <a:latin typeface="Arial" charset="0"/>
                <a:cs typeface="Arial" charset="0"/>
              </a:rPr>
              <a:t>Typical results</a:t>
            </a:r>
          </a:p>
        </p:txBody>
      </p:sp>
      <p:pic>
        <p:nvPicPr>
          <p:cNvPr id="12291" name="Picture 5" descr="pf1f2"/>
          <p:cNvPicPr>
            <a:picLocks noChangeAspect="1" noChangeArrowheads="1"/>
          </p:cNvPicPr>
          <p:nvPr/>
        </p:nvPicPr>
        <p:blipFill>
          <a:blip r:embed="rId3" cstate="print"/>
          <a:srcRect/>
          <a:stretch>
            <a:fillRect/>
          </a:stretch>
        </p:blipFill>
        <p:spPr bwMode="auto">
          <a:xfrm>
            <a:off x="304800" y="1600200"/>
            <a:ext cx="4267200" cy="2930525"/>
          </a:xfrm>
          <a:prstGeom prst="rect">
            <a:avLst/>
          </a:prstGeom>
          <a:noFill/>
          <a:ln w="9525">
            <a:noFill/>
            <a:miter lim="800000"/>
            <a:headEnd/>
            <a:tailEnd/>
          </a:ln>
        </p:spPr>
      </p:pic>
      <p:pic>
        <p:nvPicPr>
          <p:cNvPr id="12292" name="Picture 6" descr="Histograms"/>
          <p:cNvPicPr>
            <a:picLocks noChangeAspect="1" noChangeArrowheads="1"/>
          </p:cNvPicPr>
          <p:nvPr/>
        </p:nvPicPr>
        <p:blipFill>
          <a:blip r:embed="rId4" cstate="print"/>
          <a:srcRect t="3334" b="8888"/>
          <a:stretch>
            <a:fillRect/>
          </a:stretch>
        </p:blipFill>
        <p:spPr bwMode="auto">
          <a:xfrm>
            <a:off x="4724400" y="228600"/>
            <a:ext cx="2541588" cy="6019800"/>
          </a:xfrm>
          <a:prstGeom prst="rect">
            <a:avLst/>
          </a:prstGeom>
          <a:noFill/>
          <a:ln w="9525">
            <a:noFill/>
            <a:miter lim="800000"/>
            <a:headEnd/>
            <a:tailEnd/>
          </a:ln>
        </p:spPr>
      </p:pic>
      <p:sp>
        <p:nvSpPr>
          <p:cNvPr id="12293" name="Text Box 7"/>
          <p:cNvSpPr txBox="1">
            <a:spLocks noChangeArrowheads="1"/>
          </p:cNvSpPr>
          <p:nvPr/>
        </p:nvSpPr>
        <p:spPr bwMode="auto">
          <a:xfrm>
            <a:off x="4860925" y="6345238"/>
            <a:ext cx="2835275" cy="396875"/>
          </a:xfrm>
          <a:prstGeom prst="rect">
            <a:avLst/>
          </a:prstGeom>
          <a:noFill/>
          <a:ln w="9525">
            <a:noFill/>
            <a:miter lim="800000"/>
            <a:headEnd/>
            <a:tailEnd/>
          </a:ln>
        </p:spPr>
        <p:txBody>
          <a:bodyPr wrap="none">
            <a:spAutoFit/>
          </a:bodyPr>
          <a:lstStyle/>
          <a:p>
            <a:pPr eaLnBrk="1" hangingPunct="1"/>
            <a:r>
              <a:rPr lang="en-US" sz="2000">
                <a:latin typeface="Arial Black" pitchFamily="34" charset="0"/>
              </a:rPr>
              <a:t>Corolla Width (mm)</a:t>
            </a:r>
          </a:p>
        </p:txBody>
      </p:sp>
      <p:sp>
        <p:nvSpPr>
          <p:cNvPr id="12294" name="Text Box 8"/>
          <p:cNvSpPr txBox="1">
            <a:spLocks noChangeArrowheads="1"/>
          </p:cNvSpPr>
          <p:nvPr/>
        </p:nvSpPr>
        <p:spPr bwMode="auto">
          <a:xfrm>
            <a:off x="6537325" y="5049838"/>
            <a:ext cx="523875" cy="396875"/>
          </a:xfrm>
          <a:prstGeom prst="rect">
            <a:avLst/>
          </a:prstGeom>
          <a:noFill/>
          <a:ln w="9525">
            <a:noFill/>
            <a:miter lim="800000"/>
            <a:headEnd/>
            <a:tailEnd/>
          </a:ln>
        </p:spPr>
        <p:txBody>
          <a:bodyPr wrap="none">
            <a:spAutoFit/>
          </a:bodyPr>
          <a:lstStyle/>
          <a:p>
            <a:pPr eaLnBrk="1" hangingPunct="1"/>
            <a:r>
              <a:rPr lang="en-US" sz="2000">
                <a:latin typeface="Arial Black" pitchFamily="34" charset="0"/>
              </a:rPr>
              <a:t>F2</a:t>
            </a:r>
          </a:p>
        </p:txBody>
      </p:sp>
      <p:sp>
        <p:nvSpPr>
          <p:cNvPr id="12295" name="Text Box 9"/>
          <p:cNvSpPr txBox="1">
            <a:spLocks noChangeArrowheads="1"/>
          </p:cNvSpPr>
          <p:nvPr/>
        </p:nvSpPr>
        <p:spPr bwMode="auto">
          <a:xfrm>
            <a:off x="6689725" y="3678238"/>
            <a:ext cx="577850" cy="396875"/>
          </a:xfrm>
          <a:prstGeom prst="rect">
            <a:avLst/>
          </a:prstGeom>
          <a:noFill/>
          <a:ln w="9525">
            <a:noFill/>
            <a:miter lim="800000"/>
            <a:headEnd/>
            <a:tailEnd/>
          </a:ln>
        </p:spPr>
        <p:txBody>
          <a:bodyPr wrap="none">
            <a:spAutoFit/>
          </a:bodyPr>
          <a:lstStyle/>
          <a:p>
            <a:pPr eaLnBrk="1" hangingPunct="1"/>
            <a:r>
              <a:rPr lang="en-US" sz="2000">
                <a:latin typeface="Arial Black" pitchFamily="34" charset="0"/>
              </a:rPr>
              <a:t>BC</a:t>
            </a:r>
          </a:p>
        </p:txBody>
      </p:sp>
      <p:sp>
        <p:nvSpPr>
          <p:cNvPr id="12296" name="Text Box 10"/>
          <p:cNvSpPr txBox="1">
            <a:spLocks noChangeArrowheads="1"/>
          </p:cNvSpPr>
          <p:nvPr/>
        </p:nvSpPr>
        <p:spPr bwMode="auto">
          <a:xfrm>
            <a:off x="6537325" y="2078038"/>
            <a:ext cx="523875" cy="396875"/>
          </a:xfrm>
          <a:prstGeom prst="rect">
            <a:avLst/>
          </a:prstGeom>
          <a:noFill/>
          <a:ln w="9525">
            <a:noFill/>
            <a:miter lim="800000"/>
            <a:headEnd/>
            <a:tailEnd/>
          </a:ln>
        </p:spPr>
        <p:txBody>
          <a:bodyPr wrap="none">
            <a:spAutoFit/>
          </a:bodyPr>
          <a:lstStyle/>
          <a:p>
            <a:pPr eaLnBrk="1" hangingPunct="1"/>
            <a:r>
              <a:rPr lang="en-US" sz="2000">
                <a:latin typeface="Arial Black" pitchFamily="34" charset="0"/>
              </a:rPr>
              <a:t>F1</a:t>
            </a:r>
          </a:p>
        </p:txBody>
      </p:sp>
      <p:pic>
        <p:nvPicPr>
          <p:cNvPr id="12297" name="Picture 11" descr="pf1f2"/>
          <p:cNvPicPr>
            <a:picLocks noChangeAspect="1" noChangeArrowheads="1"/>
          </p:cNvPicPr>
          <p:nvPr/>
        </p:nvPicPr>
        <p:blipFill>
          <a:blip r:embed="rId3" cstate="print"/>
          <a:srcRect l="8928" t="13000" r="73215" b="71397"/>
          <a:stretch>
            <a:fillRect/>
          </a:stretch>
        </p:blipFill>
        <p:spPr bwMode="auto">
          <a:xfrm>
            <a:off x="4038600" y="228600"/>
            <a:ext cx="762000" cy="457200"/>
          </a:xfrm>
          <a:prstGeom prst="rect">
            <a:avLst/>
          </a:prstGeom>
          <a:noFill/>
          <a:ln w="9525">
            <a:noFill/>
            <a:miter lim="800000"/>
            <a:headEnd/>
            <a:tailEnd/>
          </a:ln>
        </p:spPr>
      </p:pic>
      <p:pic>
        <p:nvPicPr>
          <p:cNvPr id="12298" name="Picture 12" descr="pf1f2"/>
          <p:cNvPicPr>
            <a:picLocks noChangeAspect="1" noChangeArrowheads="1"/>
          </p:cNvPicPr>
          <p:nvPr/>
        </p:nvPicPr>
        <p:blipFill>
          <a:blip r:embed="rId3" cstate="print"/>
          <a:srcRect l="58928" t="13000" r="23215" b="63597"/>
          <a:stretch>
            <a:fillRect/>
          </a:stretch>
        </p:blipFill>
        <p:spPr bwMode="auto">
          <a:xfrm>
            <a:off x="7467600" y="152400"/>
            <a:ext cx="762000" cy="685800"/>
          </a:xfrm>
          <a:prstGeom prst="rect">
            <a:avLst/>
          </a:prstGeom>
          <a:noFill/>
          <a:ln w="9525">
            <a:noFill/>
            <a:miter lim="800000"/>
            <a:headEnd/>
            <a:tailEnd/>
          </a:ln>
        </p:spPr>
      </p:pic>
      <p:sp>
        <p:nvSpPr>
          <p:cNvPr id="12299" name="Text Box 13"/>
          <p:cNvSpPr txBox="1">
            <a:spLocks noChangeArrowheads="1"/>
          </p:cNvSpPr>
          <p:nvPr/>
        </p:nvSpPr>
        <p:spPr bwMode="auto">
          <a:xfrm>
            <a:off x="533400" y="1690688"/>
            <a:ext cx="3765550" cy="366712"/>
          </a:xfrm>
          <a:prstGeom prst="rect">
            <a:avLst/>
          </a:prstGeom>
          <a:solidFill>
            <a:schemeClr val="bg1"/>
          </a:solidFill>
          <a:ln w="9525">
            <a:noFill/>
            <a:miter lim="800000"/>
            <a:headEnd/>
            <a:tailEnd/>
          </a:ln>
        </p:spPr>
        <p:txBody>
          <a:bodyPr wrap="none">
            <a:spAutoFit/>
          </a:bodyPr>
          <a:lstStyle/>
          <a:p>
            <a:pPr eaLnBrk="1" hangingPunct="1"/>
            <a:r>
              <a:rPr lang="en-US" sz="1800" i="1">
                <a:latin typeface="Arial Black" pitchFamily="34" charset="0"/>
              </a:rPr>
              <a:t>M. micranthus     M. guttatus</a:t>
            </a:r>
          </a:p>
        </p:txBody>
      </p:sp>
      <p:sp>
        <p:nvSpPr>
          <p:cNvPr id="12300" name="Text Box 14"/>
          <p:cNvSpPr txBox="1">
            <a:spLocks noChangeArrowheads="1"/>
          </p:cNvSpPr>
          <p:nvPr/>
        </p:nvSpPr>
        <p:spPr bwMode="auto">
          <a:xfrm>
            <a:off x="2514600" y="2895600"/>
            <a:ext cx="523875" cy="396875"/>
          </a:xfrm>
          <a:prstGeom prst="rect">
            <a:avLst/>
          </a:prstGeom>
          <a:solidFill>
            <a:schemeClr val="bg1"/>
          </a:solidFill>
          <a:ln w="9525">
            <a:noFill/>
            <a:miter lim="800000"/>
            <a:headEnd/>
            <a:tailEnd/>
          </a:ln>
        </p:spPr>
        <p:txBody>
          <a:bodyPr wrap="none">
            <a:spAutoFit/>
          </a:bodyPr>
          <a:lstStyle/>
          <a:p>
            <a:pPr eaLnBrk="1" hangingPunct="1"/>
            <a:r>
              <a:rPr lang="en-US" sz="2000">
                <a:latin typeface="Arial Black" pitchFamily="34" charset="0"/>
              </a:rPr>
              <a:t>F1</a:t>
            </a:r>
          </a:p>
        </p:txBody>
      </p:sp>
      <p:sp>
        <p:nvSpPr>
          <p:cNvPr id="12301" name="Text Box 15"/>
          <p:cNvSpPr txBox="1">
            <a:spLocks noChangeArrowheads="1"/>
          </p:cNvSpPr>
          <p:nvPr/>
        </p:nvSpPr>
        <p:spPr bwMode="auto">
          <a:xfrm>
            <a:off x="3962400" y="3810000"/>
            <a:ext cx="523875" cy="396875"/>
          </a:xfrm>
          <a:prstGeom prst="rect">
            <a:avLst/>
          </a:prstGeom>
          <a:solidFill>
            <a:schemeClr val="bg1"/>
          </a:solidFill>
          <a:ln w="9525">
            <a:noFill/>
            <a:miter lim="800000"/>
            <a:headEnd/>
            <a:tailEnd/>
          </a:ln>
        </p:spPr>
        <p:txBody>
          <a:bodyPr wrap="none">
            <a:spAutoFit/>
          </a:bodyPr>
          <a:lstStyle/>
          <a:p>
            <a:pPr eaLnBrk="1" hangingPunct="1"/>
            <a:r>
              <a:rPr lang="en-US" sz="2000">
                <a:latin typeface="Arial Black" pitchFamily="34" charset="0"/>
              </a:rPr>
              <a:t>F2</a:t>
            </a:r>
          </a:p>
        </p:txBody>
      </p:sp>
      <p:sp>
        <p:nvSpPr>
          <p:cNvPr id="12302" name="Text Box 16"/>
          <p:cNvSpPr txBox="1">
            <a:spLocks noChangeArrowheads="1"/>
          </p:cNvSpPr>
          <p:nvPr/>
        </p:nvSpPr>
        <p:spPr bwMode="auto">
          <a:xfrm>
            <a:off x="517525" y="6059488"/>
            <a:ext cx="3503613" cy="461962"/>
          </a:xfrm>
          <a:prstGeom prst="rect">
            <a:avLst/>
          </a:prstGeom>
          <a:noFill/>
          <a:ln w="9525">
            <a:noFill/>
            <a:miter lim="800000"/>
            <a:headEnd/>
            <a:tailEnd/>
          </a:ln>
        </p:spPr>
        <p:txBody>
          <a:bodyPr wrap="none">
            <a:spAutoFit/>
          </a:bodyPr>
          <a:lstStyle/>
          <a:p>
            <a:pPr eaLnBrk="1" hangingPunct="1"/>
            <a:r>
              <a:rPr lang="en-US" b="1">
                <a:latin typeface="Arial" charset="0"/>
                <a:cs typeface="Arial" charset="0"/>
              </a:rPr>
              <a:t>Fenster &amp; Ritland 1994</a:t>
            </a:r>
          </a:p>
        </p:txBody>
      </p:sp>
      <p:sp>
        <p:nvSpPr>
          <p:cNvPr id="12303" name="Text Box 17"/>
          <p:cNvSpPr txBox="1">
            <a:spLocks noChangeArrowheads="1"/>
          </p:cNvSpPr>
          <p:nvPr/>
        </p:nvSpPr>
        <p:spPr bwMode="auto">
          <a:xfrm>
            <a:off x="669925" y="650875"/>
            <a:ext cx="3133725" cy="461963"/>
          </a:xfrm>
          <a:prstGeom prst="rect">
            <a:avLst/>
          </a:prstGeom>
          <a:noFill/>
          <a:ln w="9525">
            <a:noFill/>
            <a:miter lim="800000"/>
            <a:headEnd/>
            <a:tailEnd/>
          </a:ln>
        </p:spPr>
        <p:txBody>
          <a:bodyPr wrap="none">
            <a:spAutoFit/>
          </a:bodyPr>
          <a:lstStyle/>
          <a:p>
            <a:r>
              <a:rPr lang="en-US" b="1">
                <a:latin typeface="Arial" charset="0"/>
                <a:cs typeface="Arial" charset="0"/>
              </a:rPr>
              <a:t>Testing the Models: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9_F05"/>
          <p:cNvPicPr>
            <a:picLocks noChangeAspect="1" noChangeArrowheads="1"/>
          </p:cNvPicPr>
          <p:nvPr/>
        </p:nvPicPr>
        <p:blipFill>
          <a:blip r:embed="rId3" cstate="print"/>
          <a:srcRect/>
          <a:stretch>
            <a:fillRect/>
          </a:stretch>
        </p:blipFill>
        <p:spPr bwMode="auto">
          <a:xfrm>
            <a:off x="381000" y="228600"/>
            <a:ext cx="8385175" cy="639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4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4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890</TotalTime>
  <Words>3564</Words>
  <Application>Microsoft Office PowerPoint</Application>
  <PresentationFormat>On-screen Show (4:3)</PresentationFormat>
  <Paragraphs>294</Paragraphs>
  <Slides>61</Slides>
  <Notes>61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8" baseType="lpstr">
      <vt:lpstr>Times</vt:lpstr>
      <vt:lpstr>Arial</vt:lpstr>
      <vt:lpstr>Verdana</vt:lpstr>
      <vt:lpstr>Arial Black</vt:lpstr>
      <vt:lpstr>Comic Sans MS</vt:lpstr>
      <vt:lpstr>Blank Presentation</vt:lpstr>
      <vt:lpstr>Adobe Photoshop Elements Image</vt:lpstr>
      <vt:lpstr>Slide 1</vt:lpstr>
      <vt:lpstr>I. Rediscovery of Mendel and Challenges to Natural Selection</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IV. Phenotypic Plasticity   Inducible defenses in Daphnia</vt:lpstr>
      <vt:lpstr>Slide 55</vt:lpstr>
      <vt:lpstr>Slide 56</vt:lpstr>
      <vt:lpstr>Slide 57</vt:lpstr>
      <vt:lpstr>Slide 58</vt:lpstr>
      <vt:lpstr>Plasticity can evolve</vt:lpstr>
      <vt:lpstr>Slide 60</vt:lpstr>
      <vt:lpstr>Conclusion</vt:lpstr>
    </vt:vector>
  </TitlesOfParts>
  <Manager>Sumanas, Inc.</Manager>
  <Company>Pearson Prentice Hall, Inc.</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Evolutionary Analysis 4/e</dc:title>
  <dc:creator>Freeman/Herron</dc:creator>
  <cp:lastModifiedBy>cfenster</cp:lastModifiedBy>
  <cp:revision>119</cp:revision>
  <dcterms:created xsi:type="dcterms:W3CDTF">2002-12-24T01:08:46Z</dcterms:created>
  <dcterms:modified xsi:type="dcterms:W3CDTF">2013-10-23T19:52:27Z</dcterms:modified>
</cp:coreProperties>
</file>